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7" r:id="rId3"/>
    <p:sldId id="273" r:id="rId4"/>
    <p:sldId id="275" r:id="rId5"/>
    <p:sldId id="274" r:id="rId6"/>
    <p:sldId id="276" r:id="rId7"/>
    <p:sldId id="277" r:id="rId8"/>
    <p:sldId id="278" r:id="rId9"/>
    <p:sldId id="279" r:id="rId10"/>
    <p:sldId id="280" r:id="rId11"/>
    <p:sldId id="281" r:id="rId12"/>
    <p:sldId id="282" r:id="rId13"/>
    <p:sldId id="288" r:id="rId14"/>
    <p:sldId id="289" r:id="rId15"/>
    <p:sldId id="283" r:id="rId16"/>
    <p:sldId id="284" r:id="rId17"/>
    <p:sldId id="285" r:id="rId18"/>
    <p:sldId id="286" r:id="rId19"/>
    <p:sldId id="287"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89922" autoAdjust="0"/>
  </p:normalViewPr>
  <p:slideViewPr>
    <p:cSldViewPr snapToGrid="0">
      <p:cViewPr varScale="1">
        <p:scale>
          <a:sx n="74" d="100"/>
          <a:sy n="74" d="100"/>
        </p:scale>
        <p:origin x="946" y="67"/>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71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37A29-F64D-4DC3-BA29-1BD67A8D44FE}" type="datetimeFigureOut">
              <a:rPr lang="nl-BE" smtClean="0"/>
              <a:t>23/02/2024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47D04-56F1-4158-A42C-F8C83399C7BF}" type="slidenum">
              <a:rPr lang="nl-BE" smtClean="0"/>
              <a:t>‹#›</a:t>
            </a:fld>
            <a:endParaRPr lang="nl-BE"/>
          </a:p>
        </p:txBody>
      </p:sp>
    </p:spTree>
    <p:extLst>
      <p:ext uri="{BB962C8B-B14F-4D97-AF65-F5344CB8AC3E}">
        <p14:creationId xmlns:p14="http://schemas.microsoft.com/office/powerpoint/2010/main" val="71343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
          </a:p>
        </p:txBody>
      </p:sp>
      <p:sp>
        <p:nvSpPr>
          <p:cNvPr id="4" name="Slide Number Placeholder 3"/>
          <p:cNvSpPr>
            <a:spLocks noGrp="1"/>
          </p:cNvSpPr>
          <p:nvPr>
            <p:ph type="sldNum" sz="quarter" idx="10"/>
          </p:nvPr>
        </p:nvSpPr>
        <p:spPr/>
        <p:txBody>
          <a:bodyPr/>
          <a:lstStyle/>
          <a:p>
            <a:fld id="{C3547D04-56F1-4158-A42C-F8C83399C7BF}" type="slidenum">
              <a:rPr lang="nl-BE" smtClean="0"/>
              <a:t>1</a:t>
            </a:fld>
            <a:endParaRPr lang="nl-BE"/>
          </a:p>
        </p:txBody>
      </p:sp>
    </p:spTree>
    <p:extLst>
      <p:ext uri="{BB962C8B-B14F-4D97-AF65-F5344CB8AC3E}">
        <p14:creationId xmlns:p14="http://schemas.microsoft.com/office/powerpoint/2010/main" val="3881126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*Dat is een instrument </a:t>
            </a:r>
            <a:r>
              <a:rPr lang="nl-NL" b="1" dirty="0"/>
              <a:t>om vooraf de privacy-risico’s van een gegevensverwerking in kaart te brengen om vervolgens maatregelen te kunnen nemen om de risico’s te verkleinen</a:t>
            </a:r>
            <a:r>
              <a:rPr lang="nl-NL" dirty="0"/>
              <a:t>.</a:t>
            </a:r>
          </a:p>
          <a:p>
            <a:r>
              <a:rPr lang="nl-NL" dirty="0"/>
              <a:t>Een DPIA is alleen verplicht als een gegevensverwerking waarschijnlijk een hoog privacy-risico oplevert voor de personen van wie u persoonsgegevens verwerkt. Over het algemeen kunt u aanhouden dat u een DPIA moet uitvoeren als uw verwerking aan 2 of meer van de onderstaande 9 criteria voldoet.</a:t>
            </a:r>
          </a:p>
        </p:txBody>
      </p:sp>
      <p:sp>
        <p:nvSpPr>
          <p:cNvPr id="4" name="Slide Number Placeholder 3"/>
          <p:cNvSpPr>
            <a:spLocks noGrp="1"/>
          </p:cNvSpPr>
          <p:nvPr>
            <p:ph type="sldNum" sz="quarter" idx="10"/>
          </p:nvPr>
        </p:nvSpPr>
        <p:spPr/>
        <p:txBody>
          <a:bodyPr/>
          <a:lstStyle/>
          <a:p>
            <a:fld id="{C3547D04-56F1-4158-A42C-F8C83399C7BF}" type="slidenum">
              <a:rPr lang="nl-BE" smtClean="0"/>
              <a:t>10</a:t>
            </a:fld>
            <a:endParaRPr lang="nl-BE"/>
          </a:p>
        </p:txBody>
      </p:sp>
    </p:spTree>
    <p:extLst>
      <p:ext uri="{BB962C8B-B14F-4D97-AF65-F5344CB8AC3E}">
        <p14:creationId xmlns:p14="http://schemas.microsoft.com/office/powerpoint/2010/main" val="1580190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3547D04-56F1-4158-A42C-F8C83399C7BF}" type="slidenum">
              <a:rPr lang="nl-BE" smtClean="0"/>
              <a:t>11</a:t>
            </a:fld>
            <a:endParaRPr lang="nl-BE"/>
          </a:p>
        </p:txBody>
      </p:sp>
    </p:spTree>
    <p:extLst>
      <p:ext uri="{BB962C8B-B14F-4D97-AF65-F5344CB8AC3E}">
        <p14:creationId xmlns:p14="http://schemas.microsoft.com/office/powerpoint/2010/main" val="254084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Verwerkingen zijn zelden niet incidenteel</a:t>
            </a:r>
          </a:p>
        </p:txBody>
      </p:sp>
      <p:sp>
        <p:nvSpPr>
          <p:cNvPr id="4" name="Slide Number Placeholder 3"/>
          <p:cNvSpPr>
            <a:spLocks noGrp="1"/>
          </p:cNvSpPr>
          <p:nvPr>
            <p:ph type="sldNum" sz="quarter" idx="10"/>
          </p:nvPr>
        </p:nvSpPr>
        <p:spPr/>
        <p:txBody>
          <a:bodyPr/>
          <a:lstStyle/>
          <a:p>
            <a:fld id="{C3547D04-56F1-4158-A42C-F8C83399C7BF}" type="slidenum">
              <a:rPr lang="nl-BE" smtClean="0"/>
              <a:t>12</a:t>
            </a:fld>
            <a:endParaRPr lang="nl-BE"/>
          </a:p>
        </p:txBody>
      </p:sp>
    </p:spTree>
    <p:extLst>
      <p:ext uri="{BB962C8B-B14F-4D97-AF65-F5344CB8AC3E}">
        <p14:creationId xmlns:p14="http://schemas.microsoft.com/office/powerpoint/2010/main" val="2814050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Verwerkingen zijn zelden niet incidenteel</a:t>
            </a:r>
          </a:p>
        </p:txBody>
      </p:sp>
      <p:sp>
        <p:nvSpPr>
          <p:cNvPr id="4" name="Slide Number Placeholder 3"/>
          <p:cNvSpPr>
            <a:spLocks noGrp="1"/>
          </p:cNvSpPr>
          <p:nvPr>
            <p:ph type="sldNum" sz="quarter" idx="10"/>
          </p:nvPr>
        </p:nvSpPr>
        <p:spPr/>
        <p:txBody>
          <a:bodyPr/>
          <a:lstStyle/>
          <a:p>
            <a:fld id="{C3547D04-56F1-4158-A42C-F8C83399C7BF}" type="slidenum">
              <a:rPr lang="nl-BE" smtClean="0"/>
              <a:t>13</a:t>
            </a:fld>
            <a:endParaRPr lang="nl-BE"/>
          </a:p>
        </p:txBody>
      </p:sp>
    </p:spTree>
    <p:extLst>
      <p:ext uri="{BB962C8B-B14F-4D97-AF65-F5344CB8AC3E}">
        <p14:creationId xmlns:p14="http://schemas.microsoft.com/office/powerpoint/2010/main" val="2814050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Verwerkingen zijn zelden niet incidenteel</a:t>
            </a:r>
          </a:p>
        </p:txBody>
      </p:sp>
      <p:sp>
        <p:nvSpPr>
          <p:cNvPr id="4" name="Slide Number Placeholder 3"/>
          <p:cNvSpPr>
            <a:spLocks noGrp="1"/>
          </p:cNvSpPr>
          <p:nvPr>
            <p:ph type="sldNum" sz="quarter" idx="10"/>
          </p:nvPr>
        </p:nvSpPr>
        <p:spPr/>
        <p:txBody>
          <a:bodyPr/>
          <a:lstStyle/>
          <a:p>
            <a:fld id="{C3547D04-56F1-4158-A42C-F8C83399C7BF}" type="slidenum">
              <a:rPr lang="nl-BE" smtClean="0"/>
              <a:t>14</a:t>
            </a:fld>
            <a:endParaRPr lang="nl-BE"/>
          </a:p>
        </p:txBody>
      </p:sp>
    </p:spTree>
    <p:extLst>
      <p:ext uri="{BB962C8B-B14F-4D97-AF65-F5344CB8AC3E}">
        <p14:creationId xmlns:p14="http://schemas.microsoft.com/office/powerpoint/2010/main" val="2814050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3547D04-56F1-4158-A42C-F8C83399C7BF}" type="slidenum">
              <a:rPr lang="nl-BE" smtClean="0"/>
              <a:t>15</a:t>
            </a:fld>
            <a:endParaRPr lang="nl-BE"/>
          </a:p>
        </p:txBody>
      </p:sp>
    </p:spTree>
    <p:extLst>
      <p:ext uri="{BB962C8B-B14F-4D97-AF65-F5344CB8AC3E}">
        <p14:creationId xmlns:p14="http://schemas.microsoft.com/office/powerpoint/2010/main" val="4152048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*Als u andere partijen inschakelt om persoonsgegevens voor u te verwerken, moet u met deze organisaties een 'verwerkersovereenkomst' afsluiten. U mag alleen verwerkers inschakelen die voldoende garanties bieden dat zij aan de wettelijke vereisten voldoen, zodat de privacy van mensen goed worden beschermd.</a:t>
            </a:r>
            <a:endParaRPr lang="nl-BE" dirty="0"/>
          </a:p>
        </p:txBody>
      </p:sp>
      <p:sp>
        <p:nvSpPr>
          <p:cNvPr id="4" name="Slide Number Placeholder 3"/>
          <p:cNvSpPr>
            <a:spLocks noGrp="1"/>
          </p:cNvSpPr>
          <p:nvPr>
            <p:ph type="sldNum" sz="quarter" idx="10"/>
          </p:nvPr>
        </p:nvSpPr>
        <p:spPr/>
        <p:txBody>
          <a:bodyPr/>
          <a:lstStyle/>
          <a:p>
            <a:fld id="{C3547D04-56F1-4158-A42C-F8C83399C7BF}" type="slidenum">
              <a:rPr lang="nl-BE" smtClean="0"/>
              <a:t>16</a:t>
            </a:fld>
            <a:endParaRPr lang="nl-BE"/>
          </a:p>
        </p:txBody>
      </p:sp>
    </p:spTree>
    <p:extLst>
      <p:ext uri="{BB962C8B-B14F-4D97-AF65-F5344CB8AC3E}">
        <p14:creationId xmlns:p14="http://schemas.microsoft.com/office/powerpoint/2010/main" val="2310623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3547D04-56F1-4158-A42C-F8C83399C7BF}" type="slidenum">
              <a:rPr lang="nl-BE" smtClean="0"/>
              <a:t>17</a:t>
            </a:fld>
            <a:endParaRPr lang="nl-BE"/>
          </a:p>
        </p:txBody>
      </p:sp>
    </p:spTree>
    <p:extLst>
      <p:ext uri="{BB962C8B-B14F-4D97-AF65-F5344CB8AC3E}">
        <p14:creationId xmlns:p14="http://schemas.microsoft.com/office/powerpoint/2010/main" val="1666494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3547D04-56F1-4158-A42C-F8C83399C7BF}" type="slidenum">
              <a:rPr lang="nl-BE" smtClean="0"/>
              <a:t>18</a:t>
            </a:fld>
            <a:endParaRPr lang="nl-BE"/>
          </a:p>
        </p:txBody>
      </p:sp>
    </p:spTree>
    <p:extLst>
      <p:ext uri="{BB962C8B-B14F-4D97-AF65-F5344CB8AC3E}">
        <p14:creationId xmlns:p14="http://schemas.microsoft.com/office/powerpoint/2010/main" val="3003808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3547D04-56F1-4158-A42C-F8C83399C7BF}" type="slidenum">
              <a:rPr lang="nl-BE" smtClean="0"/>
              <a:t>19</a:t>
            </a:fld>
            <a:endParaRPr lang="nl-BE"/>
          </a:p>
        </p:txBody>
      </p:sp>
    </p:spTree>
    <p:extLst>
      <p:ext uri="{BB962C8B-B14F-4D97-AF65-F5344CB8AC3E}">
        <p14:creationId xmlns:p14="http://schemas.microsoft.com/office/powerpoint/2010/main" val="411242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 dirty="0"/>
          </a:p>
        </p:txBody>
      </p:sp>
      <p:sp>
        <p:nvSpPr>
          <p:cNvPr id="4" name="Slide Number Placeholder 3"/>
          <p:cNvSpPr>
            <a:spLocks noGrp="1"/>
          </p:cNvSpPr>
          <p:nvPr>
            <p:ph type="sldNum" sz="quarter" idx="10"/>
          </p:nvPr>
        </p:nvSpPr>
        <p:spPr/>
        <p:txBody>
          <a:bodyPr/>
          <a:lstStyle/>
          <a:p>
            <a:fld id="{C3547D04-56F1-4158-A42C-F8C83399C7BF}" type="slidenum">
              <a:rPr lang="nl-BE" smtClean="0"/>
              <a:t>2</a:t>
            </a:fld>
            <a:endParaRPr lang="nl-BE"/>
          </a:p>
        </p:txBody>
      </p:sp>
    </p:spTree>
    <p:extLst>
      <p:ext uri="{BB962C8B-B14F-4D97-AF65-F5344CB8AC3E}">
        <p14:creationId xmlns:p14="http://schemas.microsoft.com/office/powerpoint/2010/main" val="2676089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C3547D04-56F1-4158-A42C-F8C83399C7BF}" type="slidenum">
              <a:rPr lang="nl-BE" smtClean="0"/>
              <a:t>20</a:t>
            </a:fld>
            <a:endParaRPr lang="nl-BE"/>
          </a:p>
        </p:txBody>
      </p:sp>
    </p:spTree>
    <p:extLst>
      <p:ext uri="{BB962C8B-B14F-4D97-AF65-F5344CB8AC3E}">
        <p14:creationId xmlns:p14="http://schemas.microsoft.com/office/powerpoint/2010/main" val="4000714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 dirty="0"/>
          </a:p>
        </p:txBody>
      </p:sp>
      <p:sp>
        <p:nvSpPr>
          <p:cNvPr id="4" name="Slide Number Placeholder 3"/>
          <p:cNvSpPr>
            <a:spLocks noGrp="1"/>
          </p:cNvSpPr>
          <p:nvPr>
            <p:ph type="sldNum" sz="quarter" idx="10"/>
          </p:nvPr>
        </p:nvSpPr>
        <p:spPr/>
        <p:txBody>
          <a:bodyPr/>
          <a:lstStyle/>
          <a:p>
            <a:fld id="{C3547D04-56F1-4158-A42C-F8C83399C7BF}" type="slidenum">
              <a:rPr lang="nl-BE" smtClean="0"/>
              <a:t>3</a:t>
            </a:fld>
            <a:endParaRPr lang="nl-BE"/>
          </a:p>
        </p:txBody>
      </p:sp>
    </p:spTree>
    <p:extLst>
      <p:ext uri="{BB962C8B-B14F-4D97-AF65-F5344CB8AC3E}">
        <p14:creationId xmlns:p14="http://schemas.microsoft.com/office/powerpoint/2010/main" val="2562742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 dirty="0"/>
          </a:p>
        </p:txBody>
      </p:sp>
      <p:sp>
        <p:nvSpPr>
          <p:cNvPr id="4" name="Slide Number Placeholder 3"/>
          <p:cNvSpPr>
            <a:spLocks noGrp="1"/>
          </p:cNvSpPr>
          <p:nvPr>
            <p:ph type="sldNum" sz="quarter" idx="10"/>
          </p:nvPr>
        </p:nvSpPr>
        <p:spPr/>
        <p:txBody>
          <a:bodyPr/>
          <a:lstStyle/>
          <a:p>
            <a:fld id="{C3547D04-56F1-4158-A42C-F8C83399C7BF}" type="slidenum">
              <a:rPr lang="nl-BE" smtClean="0"/>
              <a:t>4</a:t>
            </a:fld>
            <a:endParaRPr lang="nl-BE"/>
          </a:p>
        </p:txBody>
      </p:sp>
    </p:spTree>
    <p:extLst>
      <p:ext uri="{BB962C8B-B14F-4D97-AF65-F5344CB8AC3E}">
        <p14:creationId xmlns:p14="http://schemas.microsoft.com/office/powerpoint/2010/main" val="359631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 dirty="0"/>
          </a:p>
        </p:txBody>
      </p:sp>
      <p:sp>
        <p:nvSpPr>
          <p:cNvPr id="4" name="Slide Number Placeholder 3"/>
          <p:cNvSpPr>
            <a:spLocks noGrp="1"/>
          </p:cNvSpPr>
          <p:nvPr>
            <p:ph type="sldNum" sz="quarter" idx="10"/>
          </p:nvPr>
        </p:nvSpPr>
        <p:spPr/>
        <p:txBody>
          <a:bodyPr/>
          <a:lstStyle/>
          <a:p>
            <a:fld id="{C3547D04-56F1-4158-A42C-F8C83399C7BF}" type="slidenum">
              <a:rPr lang="nl-BE" smtClean="0"/>
              <a:t>5</a:t>
            </a:fld>
            <a:endParaRPr lang="nl-BE"/>
          </a:p>
        </p:txBody>
      </p:sp>
    </p:spTree>
    <p:extLst>
      <p:ext uri="{BB962C8B-B14F-4D97-AF65-F5344CB8AC3E}">
        <p14:creationId xmlns:p14="http://schemas.microsoft.com/office/powerpoint/2010/main" val="3436336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Noodzakelijk ter bescherming van vitale belangen</a:t>
            </a:r>
          </a:p>
          <a:p>
            <a:r>
              <a:rPr lang="nl-NL" dirty="0"/>
              <a:t>Deze grondslag is alleen van toepassing als het een zaak is van leven of dood en u niet van tevoren om toestemming kunt vragen. Bijvoorbeeld het geven van toegang tot een medisch dossier bij een spoedgeval. Of wanneer een kind is vermist en u over locatiegegevens beschikt.</a:t>
            </a:r>
          </a:p>
          <a:p>
            <a:endParaRPr lang="nl-NL" dirty="0"/>
          </a:p>
          <a:p>
            <a:r>
              <a:rPr lang="nl-BE" dirty="0"/>
              <a:t>*Dat betekent dat u moet nagaan of (1) het doel van de verwerking in verhouding staat tot de inbreuk voor de personen van wie u persoonsgegevens verwerkt en (2) of u het doel niet op een voor de betrokken personen minder nadelige manier kan bereiken.</a:t>
            </a:r>
          </a:p>
          <a:p>
            <a:endParaRPr lang="nl-BE" dirty="0"/>
          </a:p>
          <a:p>
            <a:r>
              <a:rPr lang="nl-BE" dirty="0"/>
              <a:t>**Ten derde moet u een afweging maken tussen uw belangen en de belangen van de personen van wie u persoonsgegevens verwerkt. Ook moet u hierbij eventueel maatregelen treffen om ervoor te zorgen dat de rechten en vrijheden van deze personen niet zwaarder wegen dan uw gerechtvaardigd belang.</a:t>
            </a:r>
          </a:p>
          <a:p>
            <a:endParaRPr lang="nl-BE" dirty="0"/>
          </a:p>
          <a:p>
            <a:r>
              <a:rPr lang="nl-BE" dirty="0"/>
              <a:t>Dit betekent onder meer dat u de gegevens niet langer mag bewaren dan nodig is voor het doel van de verwerking. Gaat het bijvoorbeeld om de verwerking van persoonsgegevens van kinderen, dus jonger dan 16 jaar? Dan weegt je gerechtvaardigd belang minder snel op tegen je rechten en vrijheden.</a:t>
            </a:r>
          </a:p>
          <a:p>
            <a:r>
              <a:rPr lang="nl" dirty="0"/>
              <a:t>Bijv. niet langer bewaren dan noodzakelijk</a:t>
            </a:r>
          </a:p>
        </p:txBody>
      </p:sp>
      <p:sp>
        <p:nvSpPr>
          <p:cNvPr id="4" name="Slide Number Placeholder 3"/>
          <p:cNvSpPr>
            <a:spLocks noGrp="1"/>
          </p:cNvSpPr>
          <p:nvPr>
            <p:ph type="sldNum" sz="quarter" idx="10"/>
          </p:nvPr>
        </p:nvSpPr>
        <p:spPr/>
        <p:txBody>
          <a:bodyPr/>
          <a:lstStyle/>
          <a:p>
            <a:fld id="{C3547D04-56F1-4158-A42C-F8C83399C7BF}" type="slidenum">
              <a:rPr lang="nl-BE" smtClean="0"/>
              <a:t>6</a:t>
            </a:fld>
            <a:endParaRPr lang="nl-BE"/>
          </a:p>
        </p:txBody>
      </p:sp>
    </p:spTree>
    <p:extLst>
      <p:ext uri="{BB962C8B-B14F-4D97-AF65-F5344CB8AC3E}">
        <p14:creationId xmlns:p14="http://schemas.microsoft.com/office/powerpoint/2010/main" val="1298002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 dirty="0"/>
          </a:p>
        </p:txBody>
      </p:sp>
      <p:sp>
        <p:nvSpPr>
          <p:cNvPr id="4" name="Slide Number Placeholder 3"/>
          <p:cNvSpPr>
            <a:spLocks noGrp="1"/>
          </p:cNvSpPr>
          <p:nvPr>
            <p:ph type="sldNum" sz="quarter" idx="10"/>
          </p:nvPr>
        </p:nvSpPr>
        <p:spPr/>
        <p:txBody>
          <a:bodyPr/>
          <a:lstStyle/>
          <a:p>
            <a:fld id="{C3547D04-56F1-4158-A42C-F8C83399C7BF}" type="slidenum">
              <a:rPr lang="nl-BE" smtClean="0"/>
              <a:t>7</a:t>
            </a:fld>
            <a:endParaRPr lang="nl-BE"/>
          </a:p>
        </p:txBody>
      </p:sp>
    </p:spTree>
    <p:extLst>
      <p:ext uri="{BB962C8B-B14F-4D97-AF65-F5344CB8AC3E}">
        <p14:creationId xmlns:p14="http://schemas.microsoft.com/office/powerpoint/2010/main" val="2124001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 dirty="0"/>
          </a:p>
        </p:txBody>
      </p:sp>
      <p:sp>
        <p:nvSpPr>
          <p:cNvPr id="4" name="Slide Number Placeholder 3"/>
          <p:cNvSpPr>
            <a:spLocks noGrp="1"/>
          </p:cNvSpPr>
          <p:nvPr>
            <p:ph type="sldNum" sz="quarter" idx="10"/>
          </p:nvPr>
        </p:nvSpPr>
        <p:spPr/>
        <p:txBody>
          <a:bodyPr/>
          <a:lstStyle/>
          <a:p>
            <a:fld id="{C3547D04-56F1-4158-A42C-F8C83399C7BF}" type="slidenum">
              <a:rPr lang="nl-BE" smtClean="0"/>
              <a:t>8</a:t>
            </a:fld>
            <a:endParaRPr lang="nl-BE"/>
          </a:p>
        </p:txBody>
      </p:sp>
    </p:spTree>
    <p:extLst>
      <p:ext uri="{BB962C8B-B14F-4D97-AF65-F5344CB8AC3E}">
        <p14:creationId xmlns:p14="http://schemas.microsoft.com/office/powerpoint/2010/main" val="2176262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Iemand die binnen de organisatie toezicht houdt op de naleving</a:t>
            </a:r>
            <a:r>
              <a:rPr lang="nl-BE" baseline="0" dirty="0"/>
              <a:t> en de toepassing van de AVG</a:t>
            </a:r>
            <a:endParaRPr lang="nl" dirty="0"/>
          </a:p>
        </p:txBody>
      </p:sp>
      <p:sp>
        <p:nvSpPr>
          <p:cNvPr id="4" name="Slide Number Placeholder 3"/>
          <p:cNvSpPr>
            <a:spLocks noGrp="1"/>
          </p:cNvSpPr>
          <p:nvPr>
            <p:ph type="sldNum" sz="quarter" idx="10"/>
          </p:nvPr>
        </p:nvSpPr>
        <p:spPr/>
        <p:txBody>
          <a:bodyPr/>
          <a:lstStyle/>
          <a:p>
            <a:fld id="{C3547D04-56F1-4158-A42C-F8C83399C7BF}" type="slidenum">
              <a:rPr lang="nl-BE" smtClean="0"/>
              <a:t>9</a:t>
            </a:fld>
            <a:endParaRPr lang="nl-BE"/>
          </a:p>
        </p:txBody>
      </p:sp>
    </p:spTree>
    <p:extLst>
      <p:ext uri="{BB962C8B-B14F-4D97-AF65-F5344CB8AC3E}">
        <p14:creationId xmlns:p14="http://schemas.microsoft.com/office/powerpoint/2010/main" val="3594450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a:t>Klik om de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2/23/2024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a:t>Klik om de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a:t>Klik om de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2/23/2024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utoriteitpersoonsgegevens.nl/nl/zelf-doen/data-protection-impact-assessment-dpi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utoriteitpersoonsgegevens.nl/nl/onderwerpen/avg-europese-privacywetgeving/verantwoordingsplicht%23wat-moet-er-in-het-register-van-verwerkingsactiviteiten-staan-613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rvo.regelhulpenvoorbedrijven.nl/avg/%23/stappe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journalist.b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Charlotte.michils@journalist.be" TargetMode="External"/><Relationship Id="rId4" Type="http://schemas.openxmlformats.org/officeDocument/2006/relationships/hyperlink" Target="mailto:pol.deltour@journalist.b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rvo.regelhulpenvoorbedrijven.nl/avg/%23/welk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autoriteitpersoonsgegevens.nl/sites/default/files/atoms/files/2017-11_stappenplan_avg_online_v2.pdf" TargetMode="External"/><Relationship Id="rId4" Type="http://schemas.openxmlformats.org/officeDocument/2006/relationships/hyperlink" Target="https://autoriteitpersoonsgegevens.nl/sites/default/files/atoms/files/avg_in_een_notendop.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sz="4400" dirty="0"/>
              <a:t>GDPR &amp; </a:t>
            </a:r>
            <a:br>
              <a:rPr lang="nl-BE" sz="4400" dirty="0"/>
            </a:br>
            <a:r>
              <a:rPr lang="nl-BE" sz="4400" dirty="0"/>
              <a:t>niet-journalistieke doeleinden</a:t>
            </a:r>
          </a:p>
        </p:txBody>
      </p:sp>
      <p:pic>
        <p:nvPicPr>
          <p:cNvPr id="4" name="Afbeelding 3" descr="F:\data\WORD\LOGOS\Logo's persverenigingen\NIEUW LOGO VVJ met baseline - RGB.jpg"/>
          <p:cNvPicPr/>
          <p:nvPr/>
        </p:nvPicPr>
        <p:blipFill rotWithShape="1">
          <a:blip r:embed="rId3">
            <a:extLst>
              <a:ext uri="{28A0092B-C50C-407E-A947-70E740481C1C}">
                <a14:useLocalDpi xmlns:a14="http://schemas.microsoft.com/office/drawing/2010/main" val="0"/>
              </a:ext>
            </a:extLst>
          </a:blip>
          <a:srcRect r="72534" b="-2342"/>
          <a:stretch/>
        </p:blipFill>
        <p:spPr bwMode="auto">
          <a:xfrm>
            <a:off x="214258" y="5694978"/>
            <a:ext cx="786204" cy="1026854"/>
          </a:xfrm>
          <a:prstGeom prst="rect">
            <a:avLst/>
          </a:prstGeom>
          <a:noFill/>
          <a:ln>
            <a:noFill/>
          </a:ln>
        </p:spPr>
      </p:pic>
      <p:sp>
        <p:nvSpPr>
          <p:cNvPr id="5" name="Ondertitel 2"/>
          <p:cNvSpPr txBox="1">
            <a:spLocks/>
          </p:cNvSpPr>
          <p:nvPr/>
        </p:nvSpPr>
        <p:spPr>
          <a:xfrm>
            <a:off x="250864" y="6261043"/>
            <a:ext cx="6815669" cy="460789"/>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US" dirty="0"/>
              <a:t>Charlotte Michils, juridisch adviseur VVJ / AVBB</a:t>
            </a:r>
            <a:endParaRPr lang="nl-BE" dirty="0"/>
          </a:p>
        </p:txBody>
      </p:sp>
      <p:sp>
        <p:nvSpPr>
          <p:cNvPr id="10" name="Titel 1"/>
          <p:cNvSpPr txBox="1">
            <a:spLocks/>
          </p:cNvSpPr>
          <p:nvPr/>
        </p:nvSpPr>
        <p:spPr>
          <a:xfrm>
            <a:off x="2688008" y="3435073"/>
            <a:ext cx="6815669" cy="1515533"/>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BE" sz="3200" dirty="0"/>
              <a:t>Verplichtingen </a:t>
            </a:r>
          </a:p>
          <a:p>
            <a:r>
              <a:rPr lang="nl-BE" sz="3200" dirty="0"/>
              <a:t>voor de freelancejournalist</a:t>
            </a:r>
          </a:p>
        </p:txBody>
      </p:sp>
    </p:spTree>
    <p:extLst>
      <p:ext uri="{BB962C8B-B14F-4D97-AF65-F5344CB8AC3E}">
        <p14:creationId xmlns:p14="http://schemas.microsoft.com/office/powerpoint/2010/main" val="167660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Stap 4: data protection impact assessment</a:t>
            </a:r>
          </a:p>
        </p:txBody>
      </p:sp>
      <p:sp>
        <p:nvSpPr>
          <p:cNvPr id="3" name="Tijdelijke aanduiding voor inhoud 2"/>
          <p:cNvSpPr>
            <a:spLocks noGrp="1"/>
          </p:cNvSpPr>
          <p:nvPr>
            <p:ph idx="1"/>
          </p:nvPr>
        </p:nvSpPr>
        <p:spPr/>
        <p:txBody>
          <a:bodyPr>
            <a:normAutofit fontScale="70000" lnSpcReduction="20000"/>
          </a:bodyPr>
          <a:lstStyle/>
          <a:p>
            <a:pPr marL="0" indent="0">
              <a:buNone/>
            </a:pPr>
            <a:r>
              <a:rPr lang="nl-BE" dirty="0"/>
              <a:t>4. Bent u verplicht om een </a:t>
            </a:r>
            <a:r>
              <a:rPr lang="nl-BE" b="1" dirty="0"/>
              <a:t>data protection impact assessment* </a:t>
            </a:r>
            <a:r>
              <a:rPr lang="nl-BE" dirty="0"/>
              <a:t>uit te voeren? (</a:t>
            </a:r>
            <a:r>
              <a:rPr lang="nl-BE" dirty="0">
                <a:hlinkClick r:id="rId3"/>
              </a:rPr>
              <a:t>checklists</a:t>
            </a:r>
            <a:r>
              <a:rPr lang="nl-BE" dirty="0"/>
              <a:t>, modellen)</a:t>
            </a:r>
          </a:p>
          <a:p>
            <a:pPr lvl="1"/>
            <a:r>
              <a:rPr lang="nl-BE" dirty="0"/>
              <a:t>Misschien - wanneer voldaan aan </a:t>
            </a:r>
            <a:r>
              <a:rPr lang="nl-BE" b="1" dirty="0"/>
              <a:t>2 of meer van 9 criteria</a:t>
            </a:r>
            <a:endParaRPr lang="nl-BE" dirty="0"/>
          </a:p>
          <a:p>
            <a:pPr lvl="2"/>
            <a:r>
              <a:rPr lang="nl-BE" dirty="0">
                <a:solidFill>
                  <a:srgbClr val="FF0000"/>
                </a:solidFill>
              </a:rPr>
              <a:t>Beoordeelt u mensen op basis van persoonskenmerken? (</a:t>
            </a:r>
            <a:r>
              <a:rPr lang="nl-BE" dirty="0" err="1">
                <a:solidFill>
                  <a:srgbClr val="FF0000"/>
                </a:solidFill>
              </a:rPr>
              <a:t>profiling</a:t>
            </a:r>
            <a:r>
              <a:rPr lang="nl-BE" dirty="0">
                <a:solidFill>
                  <a:srgbClr val="FF0000"/>
                </a:solidFill>
              </a:rPr>
              <a:t> bijv. via cookies)</a:t>
            </a:r>
          </a:p>
          <a:p>
            <a:pPr lvl="2"/>
            <a:r>
              <a:rPr lang="nl-BE" dirty="0"/>
              <a:t>Neemt u geautomatiseerde beslissingen met rechtsgevolgen (zoals bijv. uitsluiting / discriminatie)?</a:t>
            </a:r>
          </a:p>
          <a:p>
            <a:pPr lvl="2"/>
            <a:r>
              <a:rPr lang="nl-BE" dirty="0"/>
              <a:t> Doet u aan stelselmatige en grootschalige monitoring? (monitoring van openbaar toegankelijke ruimten)</a:t>
            </a:r>
          </a:p>
          <a:p>
            <a:pPr lvl="2"/>
            <a:r>
              <a:rPr lang="nl-BE" dirty="0">
                <a:solidFill>
                  <a:srgbClr val="FF0000"/>
                </a:solidFill>
              </a:rPr>
              <a:t>Verwerkt u gevoelige gegevens of gegevens van zeer persoonlijke aard?</a:t>
            </a:r>
          </a:p>
          <a:p>
            <a:pPr lvl="2"/>
            <a:r>
              <a:rPr lang="nl-BE" dirty="0">
                <a:solidFill>
                  <a:schemeClr val="tx1"/>
                </a:solidFill>
              </a:rPr>
              <a:t>Verwerkt u op grote schaal persoonsgegevens? (geen definitie van </a:t>
            </a:r>
            <a:r>
              <a:rPr lang="nl-BE" i="1" dirty="0">
                <a:solidFill>
                  <a:schemeClr val="tx1"/>
                </a:solidFill>
              </a:rPr>
              <a:t>grote schaal</a:t>
            </a:r>
            <a:r>
              <a:rPr lang="nl-BE" dirty="0">
                <a:solidFill>
                  <a:schemeClr val="tx1"/>
                </a:solidFill>
              </a:rPr>
              <a:t>)</a:t>
            </a:r>
          </a:p>
          <a:p>
            <a:pPr lvl="2"/>
            <a:r>
              <a:rPr lang="nl-BE" dirty="0">
                <a:solidFill>
                  <a:schemeClr val="tx1"/>
                </a:solidFill>
              </a:rPr>
              <a:t>Gebruikt u gekoppelde databases?</a:t>
            </a:r>
          </a:p>
          <a:p>
            <a:pPr lvl="2"/>
            <a:r>
              <a:rPr lang="nl-BE" dirty="0">
                <a:solidFill>
                  <a:srgbClr val="FF0000"/>
                </a:solidFill>
              </a:rPr>
              <a:t>Verwerkt u gegevens over kwetsbare personen? (bijv. werknemers)</a:t>
            </a:r>
          </a:p>
          <a:p>
            <a:pPr lvl="2"/>
            <a:r>
              <a:rPr lang="nl-BE" dirty="0">
                <a:solidFill>
                  <a:srgbClr val="FF0000"/>
                </a:solidFill>
              </a:rPr>
              <a:t>Gebruikt u nieuwe technologieën?</a:t>
            </a:r>
          </a:p>
          <a:p>
            <a:pPr lvl="2"/>
            <a:r>
              <a:rPr lang="nl-BE" dirty="0">
                <a:solidFill>
                  <a:srgbClr val="FF0000"/>
                </a:solidFill>
              </a:rPr>
              <a:t>Verwerkt u persoonsgegevens om een recht, dienst of contract te blokkeren? (bijv. bij wanbetaling).</a:t>
            </a:r>
          </a:p>
        </p:txBody>
      </p:sp>
    </p:spTree>
    <p:extLst>
      <p:ext uri="{BB962C8B-B14F-4D97-AF65-F5344CB8AC3E}">
        <p14:creationId xmlns:p14="http://schemas.microsoft.com/office/powerpoint/2010/main" val="122518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Stap 5: privacy by design en privacy by default</a:t>
            </a:r>
          </a:p>
        </p:txBody>
      </p:sp>
      <p:sp>
        <p:nvSpPr>
          <p:cNvPr id="3" name="Tijdelijke aanduiding voor inhoud 2"/>
          <p:cNvSpPr>
            <a:spLocks noGrp="1"/>
          </p:cNvSpPr>
          <p:nvPr>
            <p:ph idx="1"/>
          </p:nvPr>
        </p:nvSpPr>
        <p:spPr/>
        <p:txBody>
          <a:bodyPr>
            <a:normAutofit lnSpcReduction="10000"/>
          </a:bodyPr>
          <a:lstStyle/>
          <a:p>
            <a:pPr marL="0" indent="0">
              <a:buNone/>
            </a:pPr>
            <a:r>
              <a:rPr lang="nl-BE" dirty="0"/>
              <a:t>5. Werkt u volgens de AVG-uitgangspunten van privacy </a:t>
            </a:r>
            <a:r>
              <a:rPr lang="nl-BE" dirty="0" err="1"/>
              <a:t>by</a:t>
            </a:r>
            <a:r>
              <a:rPr lang="nl-BE" dirty="0"/>
              <a:t> design en privacy </a:t>
            </a:r>
            <a:r>
              <a:rPr lang="nl-BE" dirty="0" err="1"/>
              <a:t>by</a:t>
            </a:r>
            <a:r>
              <a:rPr lang="nl-BE" dirty="0"/>
              <a:t> default?</a:t>
            </a:r>
          </a:p>
          <a:p>
            <a:pPr lvl="1"/>
            <a:r>
              <a:rPr lang="nl-BE" dirty="0">
                <a:solidFill>
                  <a:schemeClr val="tx1"/>
                </a:solidFill>
              </a:rPr>
              <a:t>Privacy-vriendelijk ontwerp van </a:t>
            </a:r>
            <a:r>
              <a:rPr lang="nl-BE" b="1" dirty="0">
                <a:solidFill>
                  <a:schemeClr val="tx1"/>
                </a:solidFill>
              </a:rPr>
              <a:t>producten, diensten en systemen</a:t>
            </a:r>
            <a:r>
              <a:rPr lang="nl-BE" dirty="0">
                <a:solidFill>
                  <a:schemeClr val="tx1"/>
                </a:solidFill>
              </a:rPr>
              <a:t> (</a:t>
            </a:r>
            <a:r>
              <a:rPr lang="nl-BE" b="1" dirty="0">
                <a:solidFill>
                  <a:schemeClr val="tx1"/>
                </a:solidFill>
              </a:rPr>
              <a:t>technische</a:t>
            </a:r>
            <a:r>
              <a:rPr lang="nl-BE" dirty="0">
                <a:solidFill>
                  <a:schemeClr val="tx1"/>
                </a:solidFill>
              </a:rPr>
              <a:t> en </a:t>
            </a:r>
            <a:r>
              <a:rPr lang="nl-BE" b="1" dirty="0">
                <a:solidFill>
                  <a:schemeClr val="tx1"/>
                </a:solidFill>
              </a:rPr>
              <a:t>organisatorische</a:t>
            </a:r>
            <a:r>
              <a:rPr lang="nl-BE" dirty="0">
                <a:solidFill>
                  <a:schemeClr val="tx1"/>
                </a:solidFill>
              </a:rPr>
              <a:t> maatregelen ter minimalisering privacy-risico’s)</a:t>
            </a:r>
          </a:p>
          <a:p>
            <a:pPr lvl="2"/>
            <a:r>
              <a:rPr lang="nl-BE" dirty="0">
                <a:solidFill>
                  <a:schemeClr val="tx1"/>
                </a:solidFill>
              </a:rPr>
              <a:t>niet meer persoonsgegevens verwerken dan noodzakelijk voor doel van verwerking (</a:t>
            </a:r>
            <a:r>
              <a:rPr lang="nl-BE" b="1" dirty="0">
                <a:solidFill>
                  <a:schemeClr val="tx1"/>
                </a:solidFill>
              </a:rPr>
              <a:t>dataminimalisatie</a:t>
            </a:r>
            <a:r>
              <a:rPr lang="nl-BE" dirty="0">
                <a:solidFill>
                  <a:schemeClr val="tx1"/>
                </a:solidFill>
              </a:rPr>
              <a:t>)</a:t>
            </a:r>
          </a:p>
          <a:p>
            <a:pPr lvl="1"/>
            <a:r>
              <a:rPr lang="nl-BE" b="1" dirty="0">
                <a:solidFill>
                  <a:schemeClr val="tx1"/>
                </a:solidFill>
              </a:rPr>
              <a:t>Bepaald hoe lang</a:t>
            </a:r>
            <a:r>
              <a:rPr lang="nl-BE" dirty="0">
                <a:solidFill>
                  <a:schemeClr val="tx1"/>
                </a:solidFill>
              </a:rPr>
              <a:t> persoonsgegevens worden bewaard en /of </a:t>
            </a:r>
            <a:r>
              <a:rPr lang="nl-BE" b="1" dirty="0">
                <a:solidFill>
                  <a:schemeClr val="tx1"/>
                </a:solidFill>
              </a:rPr>
              <a:t>criteria</a:t>
            </a:r>
            <a:r>
              <a:rPr lang="nl-BE" dirty="0">
                <a:solidFill>
                  <a:schemeClr val="tx1"/>
                </a:solidFill>
              </a:rPr>
              <a:t> voor vaststellen van </a:t>
            </a:r>
            <a:r>
              <a:rPr lang="nl-BE" b="1" dirty="0">
                <a:solidFill>
                  <a:schemeClr val="tx1"/>
                </a:solidFill>
              </a:rPr>
              <a:t>bewaartermijn</a:t>
            </a:r>
            <a:r>
              <a:rPr lang="nl-BE" dirty="0">
                <a:solidFill>
                  <a:schemeClr val="tx1"/>
                </a:solidFill>
              </a:rPr>
              <a:t>?</a:t>
            </a:r>
          </a:p>
          <a:p>
            <a:pPr lvl="1"/>
            <a:r>
              <a:rPr lang="nl-BE" dirty="0">
                <a:solidFill>
                  <a:schemeClr val="tx1"/>
                </a:solidFill>
              </a:rPr>
              <a:t>Staan </a:t>
            </a:r>
            <a:r>
              <a:rPr lang="nl-BE" b="1" dirty="0">
                <a:solidFill>
                  <a:schemeClr val="tx1"/>
                </a:solidFill>
              </a:rPr>
              <a:t>instellingen</a:t>
            </a:r>
            <a:r>
              <a:rPr lang="nl-BE" dirty="0">
                <a:solidFill>
                  <a:schemeClr val="tx1"/>
                </a:solidFill>
              </a:rPr>
              <a:t> van producten of diensten op </a:t>
            </a:r>
            <a:r>
              <a:rPr lang="nl-BE" b="1" dirty="0" err="1">
                <a:solidFill>
                  <a:schemeClr val="tx1"/>
                </a:solidFill>
              </a:rPr>
              <a:t>privacyvriendelijk</a:t>
            </a:r>
            <a:r>
              <a:rPr lang="nl-BE" dirty="0">
                <a:solidFill>
                  <a:schemeClr val="tx1"/>
                </a:solidFill>
              </a:rPr>
              <a:t>?</a:t>
            </a:r>
          </a:p>
          <a:p>
            <a:pPr lvl="1"/>
            <a:endParaRPr lang="nl-BE" dirty="0">
              <a:solidFill>
                <a:schemeClr val="tx1"/>
              </a:solidFill>
            </a:endParaRPr>
          </a:p>
        </p:txBody>
      </p:sp>
    </p:spTree>
    <p:extLst>
      <p:ext uri="{BB962C8B-B14F-4D97-AF65-F5344CB8AC3E}">
        <p14:creationId xmlns:p14="http://schemas.microsoft.com/office/powerpoint/2010/main" val="1614423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Stap 6: register verwerkingsactiviteiten</a:t>
            </a:r>
          </a:p>
        </p:txBody>
      </p:sp>
      <p:sp>
        <p:nvSpPr>
          <p:cNvPr id="3" name="Tijdelijke aanduiding voor inhoud 2"/>
          <p:cNvSpPr>
            <a:spLocks noGrp="1"/>
          </p:cNvSpPr>
          <p:nvPr>
            <p:ph idx="1"/>
          </p:nvPr>
        </p:nvSpPr>
        <p:spPr/>
        <p:txBody>
          <a:bodyPr>
            <a:normAutofit/>
          </a:bodyPr>
          <a:lstStyle/>
          <a:p>
            <a:pPr marL="0" indent="0">
              <a:buNone/>
            </a:pPr>
            <a:r>
              <a:rPr lang="nl-BE" dirty="0"/>
              <a:t>6. Bent u verplicht om een register van verwerkingsactiviteiten op te stellen?</a:t>
            </a:r>
          </a:p>
          <a:p>
            <a:pPr lvl="1"/>
            <a:r>
              <a:rPr lang="nl-BE" dirty="0">
                <a:solidFill>
                  <a:schemeClr val="tx1"/>
                </a:solidFill>
              </a:rPr>
              <a:t>Ja (zelden niet)</a:t>
            </a:r>
          </a:p>
          <a:p>
            <a:pPr lvl="1"/>
            <a:r>
              <a:rPr lang="nl-BE" dirty="0">
                <a:solidFill>
                  <a:schemeClr val="tx1"/>
                </a:solidFill>
              </a:rPr>
              <a:t>Wat komt er in?</a:t>
            </a:r>
          </a:p>
          <a:p>
            <a:pPr lvl="2"/>
            <a:r>
              <a:rPr lang="nl-BE" dirty="0">
                <a:solidFill>
                  <a:schemeClr val="tx1"/>
                </a:solidFill>
              </a:rPr>
              <a:t>Verwerkingsverantwoordelijke of verwerker? Al naargelang andere verplichtingen</a:t>
            </a:r>
          </a:p>
          <a:p>
            <a:pPr lvl="3"/>
            <a:r>
              <a:rPr lang="nl-BE" dirty="0">
                <a:solidFill>
                  <a:schemeClr val="tx1"/>
                </a:solidFill>
                <a:hlinkClick r:id="rId3"/>
              </a:rPr>
              <a:t>Meer info</a:t>
            </a:r>
            <a:endParaRPr lang="nl-BE" dirty="0">
              <a:solidFill>
                <a:schemeClr val="tx1"/>
              </a:solidFill>
            </a:endParaRPr>
          </a:p>
          <a:p>
            <a:pPr lvl="3"/>
            <a:r>
              <a:rPr lang="nl-BE" dirty="0">
                <a:solidFill>
                  <a:srgbClr val="FF0000"/>
                </a:solidFill>
              </a:rPr>
              <a:t>Verwerkingsverantwoordelijke: organisatie stelt zelf </a:t>
            </a:r>
            <a:r>
              <a:rPr lang="nl-BE" b="1" dirty="0">
                <a:solidFill>
                  <a:srgbClr val="FF0000"/>
                </a:solidFill>
              </a:rPr>
              <a:t>doel</a:t>
            </a:r>
            <a:r>
              <a:rPr lang="nl-BE" dirty="0">
                <a:solidFill>
                  <a:srgbClr val="FF0000"/>
                </a:solidFill>
              </a:rPr>
              <a:t> en </a:t>
            </a:r>
            <a:r>
              <a:rPr lang="nl-BE" b="1" dirty="0">
                <a:solidFill>
                  <a:srgbClr val="FF0000"/>
                </a:solidFill>
              </a:rPr>
              <a:t>middelen</a:t>
            </a:r>
            <a:r>
              <a:rPr lang="nl-BE" dirty="0">
                <a:solidFill>
                  <a:srgbClr val="FF0000"/>
                </a:solidFill>
              </a:rPr>
              <a:t> vast voor verwerking van persoonsgegevens</a:t>
            </a:r>
          </a:p>
          <a:p>
            <a:pPr lvl="3"/>
            <a:r>
              <a:rPr lang="nl-BE" dirty="0">
                <a:solidFill>
                  <a:schemeClr val="tx1"/>
                </a:solidFill>
              </a:rPr>
              <a:t>Verwerker: verwerking in opdracht van verantwoordelijke</a:t>
            </a:r>
          </a:p>
        </p:txBody>
      </p:sp>
    </p:spTree>
    <p:extLst>
      <p:ext uri="{BB962C8B-B14F-4D97-AF65-F5344CB8AC3E}">
        <p14:creationId xmlns:p14="http://schemas.microsoft.com/office/powerpoint/2010/main" val="3745740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Stap 6: register verwerkingsactiviteiten</a:t>
            </a:r>
          </a:p>
        </p:txBody>
      </p:sp>
      <p:sp>
        <p:nvSpPr>
          <p:cNvPr id="3" name="Tijdelijke aanduiding voor inhoud 2"/>
          <p:cNvSpPr>
            <a:spLocks noGrp="1"/>
          </p:cNvSpPr>
          <p:nvPr>
            <p:ph idx="1"/>
          </p:nvPr>
        </p:nvSpPr>
        <p:spPr/>
        <p:txBody>
          <a:bodyPr>
            <a:normAutofit fontScale="55000" lnSpcReduction="20000"/>
          </a:bodyPr>
          <a:lstStyle/>
          <a:p>
            <a:pPr marL="0" indent="0">
              <a:buNone/>
            </a:pPr>
            <a:r>
              <a:rPr lang="nl-BE" dirty="0"/>
              <a:t>6. Bent u verplicht om een register van verwerkingsactiviteiten op te stellen?</a:t>
            </a:r>
          </a:p>
          <a:p>
            <a:pPr lvl="1"/>
            <a:r>
              <a:rPr lang="nl-BE" dirty="0">
                <a:solidFill>
                  <a:srgbClr val="FF0000"/>
                </a:solidFill>
              </a:rPr>
              <a:t>Verwerkingsverantwoordelijke</a:t>
            </a:r>
          </a:p>
          <a:p>
            <a:pPr lvl="2"/>
            <a:r>
              <a:rPr lang="nl-NL" dirty="0">
                <a:solidFill>
                  <a:schemeClr val="tx1"/>
                </a:solidFill>
              </a:rPr>
              <a:t>De naam en contactgegevens van:</a:t>
            </a:r>
          </a:p>
          <a:p>
            <a:pPr lvl="3"/>
            <a:r>
              <a:rPr lang="nl-NL" dirty="0">
                <a:solidFill>
                  <a:schemeClr val="tx1"/>
                </a:solidFill>
              </a:rPr>
              <a:t>uw organisatie of de vertegenwoordiger van uw organisatie;</a:t>
            </a:r>
          </a:p>
          <a:p>
            <a:pPr lvl="3"/>
            <a:r>
              <a:rPr lang="nl-NL" dirty="0">
                <a:solidFill>
                  <a:schemeClr val="tx1"/>
                </a:solidFill>
              </a:rPr>
              <a:t>eventuele andere organisaties met wie u gezamenlijk de doelen en middelen van de verwerking heeft vastgesteld;</a:t>
            </a:r>
          </a:p>
          <a:p>
            <a:pPr lvl="3"/>
            <a:r>
              <a:rPr lang="nl-NL" dirty="0">
                <a:solidFill>
                  <a:schemeClr val="tx1"/>
                </a:solidFill>
              </a:rPr>
              <a:t>de functionaris voor de gegevensbescherming (FG) als u die heeft aangesteld;</a:t>
            </a:r>
          </a:p>
          <a:p>
            <a:pPr lvl="3"/>
            <a:r>
              <a:rPr lang="nl-NL" dirty="0">
                <a:solidFill>
                  <a:schemeClr val="tx1"/>
                </a:solidFill>
              </a:rPr>
              <a:t>eventuele internationale organisaties waar u persoonsgegevens mee deelt.</a:t>
            </a:r>
          </a:p>
          <a:p>
            <a:pPr lvl="2"/>
            <a:r>
              <a:rPr lang="nl-NL" dirty="0">
                <a:solidFill>
                  <a:schemeClr val="tx1"/>
                </a:solidFill>
              </a:rPr>
              <a:t>De doelen waarvoor u de persoonsgegevens verwerkt.</a:t>
            </a:r>
          </a:p>
          <a:p>
            <a:pPr lvl="2"/>
            <a:r>
              <a:rPr lang="nl-NL" dirty="0">
                <a:solidFill>
                  <a:schemeClr val="tx1"/>
                </a:solidFill>
              </a:rPr>
              <a:t>Een beschrijving van de categorieën van personen van wie u gegevens verwerkt. Bijvoorbeeld: klanten of opdrachtgevers, ...</a:t>
            </a:r>
          </a:p>
          <a:p>
            <a:pPr lvl="2"/>
            <a:r>
              <a:rPr lang="nl-NL" dirty="0">
                <a:solidFill>
                  <a:schemeClr val="tx1"/>
                </a:solidFill>
              </a:rPr>
              <a:t>Een beschrijving van de categorieën van persoonsgegevens. Zoals telefoonnummers, camerabeelden of IP-adressen.</a:t>
            </a:r>
          </a:p>
          <a:p>
            <a:pPr lvl="2"/>
            <a:r>
              <a:rPr lang="nl-NL" dirty="0">
                <a:solidFill>
                  <a:schemeClr val="tx1"/>
                </a:solidFill>
              </a:rPr>
              <a:t>De datum waarop u de gegevens moet wissen (als dat bekend is).</a:t>
            </a:r>
          </a:p>
          <a:p>
            <a:pPr lvl="2"/>
            <a:r>
              <a:rPr lang="nl-NL" dirty="0">
                <a:solidFill>
                  <a:schemeClr val="tx1"/>
                </a:solidFill>
              </a:rPr>
              <a:t>De categorieën van ontvangers aan wie u persoonsgegevens verstrekt.</a:t>
            </a:r>
          </a:p>
          <a:p>
            <a:pPr lvl="2"/>
            <a:r>
              <a:rPr lang="nl-NL" dirty="0">
                <a:solidFill>
                  <a:schemeClr val="tx1"/>
                </a:solidFill>
              </a:rPr>
              <a:t>Deelt u de gegevens met een land of internationale organisatie buiten de EU? Dan moet u dit aangeven in het verwerkingsregister.</a:t>
            </a:r>
          </a:p>
          <a:p>
            <a:pPr lvl="2"/>
            <a:r>
              <a:rPr lang="nl-NL" dirty="0">
                <a:solidFill>
                  <a:schemeClr val="tx1"/>
                </a:solidFill>
              </a:rPr>
              <a:t>Een algemene beschrijving van de technische en organisatorische maatregelen die u heeft genomen om de persoonsgegevens die u verwerkt te beveiligen.</a:t>
            </a:r>
            <a:endParaRPr lang="nl-BE" dirty="0">
              <a:solidFill>
                <a:schemeClr val="tx1"/>
              </a:solidFill>
            </a:endParaRPr>
          </a:p>
        </p:txBody>
      </p:sp>
    </p:spTree>
    <p:extLst>
      <p:ext uri="{BB962C8B-B14F-4D97-AF65-F5344CB8AC3E}">
        <p14:creationId xmlns:p14="http://schemas.microsoft.com/office/powerpoint/2010/main" val="1003635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Stap 6: register verwerkingsactiviteiten</a:t>
            </a:r>
          </a:p>
        </p:txBody>
      </p:sp>
      <p:sp>
        <p:nvSpPr>
          <p:cNvPr id="3" name="Tijdelijke aanduiding voor inhoud 2"/>
          <p:cNvSpPr>
            <a:spLocks noGrp="1"/>
          </p:cNvSpPr>
          <p:nvPr>
            <p:ph idx="1"/>
          </p:nvPr>
        </p:nvSpPr>
        <p:spPr/>
        <p:txBody>
          <a:bodyPr>
            <a:normAutofit fontScale="85000" lnSpcReduction="20000"/>
          </a:bodyPr>
          <a:lstStyle/>
          <a:p>
            <a:pPr marL="0" indent="0">
              <a:buNone/>
            </a:pPr>
            <a:r>
              <a:rPr lang="nl-BE" dirty="0"/>
              <a:t>6. Bent u verplicht om een register van verwerkingsactiviteiten op te stellen?</a:t>
            </a:r>
          </a:p>
          <a:p>
            <a:pPr lvl="1"/>
            <a:r>
              <a:rPr lang="nl-BE" dirty="0">
                <a:solidFill>
                  <a:srgbClr val="FF0000"/>
                </a:solidFill>
              </a:rPr>
              <a:t>Verwerker</a:t>
            </a:r>
          </a:p>
          <a:p>
            <a:pPr lvl="2"/>
            <a:r>
              <a:rPr lang="nl-NL" dirty="0">
                <a:solidFill>
                  <a:schemeClr val="tx1"/>
                </a:solidFill>
              </a:rPr>
              <a:t>De naam en contactgegevens van:</a:t>
            </a:r>
          </a:p>
          <a:p>
            <a:pPr lvl="3"/>
            <a:r>
              <a:rPr lang="nl-NL" dirty="0">
                <a:solidFill>
                  <a:schemeClr val="tx1"/>
                </a:solidFill>
              </a:rPr>
              <a:t>uw organisatie, of de vertegenwoordiger van uw organisatie, of de verwerkingsverantwoordelijke;</a:t>
            </a:r>
          </a:p>
          <a:p>
            <a:pPr lvl="3"/>
            <a:r>
              <a:rPr lang="nl-NL" dirty="0">
                <a:solidFill>
                  <a:schemeClr val="tx1"/>
                </a:solidFill>
              </a:rPr>
              <a:t>een functionaris voor de gegevensbescherming (FG) als u die heeft aangesteld.</a:t>
            </a:r>
          </a:p>
          <a:p>
            <a:pPr lvl="2"/>
            <a:r>
              <a:rPr lang="nl-NL" dirty="0">
                <a:solidFill>
                  <a:schemeClr val="tx1"/>
                </a:solidFill>
              </a:rPr>
              <a:t>Een beschrijving van de categorieën van verwerkingen die u in opdracht van iedere verantwoordelijke uitvoert.</a:t>
            </a:r>
          </a:p>
          <a:p>
            <a:pPr lvl="2"/>
            <a:r>
              <a:rPr lang="nl-NL" dirty="0">
                <a:solidFill>
                  <a:schemeClr val="tx1"/>
                </a:solidFill>
              </a:rPr>
              <a:t>Eventuele internationale organisaties waarmee u persoonsgegevens deelt.</a:t>
            </a:r>
          </a:p>
          <a:p>
            <a:pPr lvl="2"/>
            <a:r>
              <a:rPr lang="nl-NL" dirty="0">
                <a:solidFill>
                  <a:schemeClr val="tx1"/>
                </a:solidFill>
              </a:rPr>
              <a:t>Deelt u de gegevens met een land of internationale organisatie buiten de EU? Dan moet u dit aangeven in het verwerkingsregister.</a:t>
            </a:r>
          </a:p>
          <a:p>
            <a:pPr lvl="2"/>
            <a:r>
              <a:rPr lang="nl-NL" dirty="0">
                <a:solidFill>
                  <a:schemeClr val="tx1"/>
                </a:solidFill>
              </a:rPr>
              <a:t>Een algemene beschrijving van de technische en organisatorische maatregelen die u heeft genomen om de persoonsgegevens die u verwerkt te beveiligen.</a:t>
            </a:r>
            <a:endParaRPr lang="nl-BE" dirty="0">
              <a:solidFill>
                <a:schemeClr val="tx1"/>
              </a:solidFill>
            </a:endParaRPr>
          </a:p>
        </p:txBody>
      </p:sp>
    </p:spTree>
    <p:extLst>
      <p:ext uri="{BB962C8B-B14F-4D97-AF65-F5344CB8AC3E}">
        <p14:creationId xmlns:p14="http://schemas.microsoft.com/office/powerpoint/2010/main" val="1648958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Stap 7: beveiliging</a:t>
            </a:r>
          </a:p>
        </p:txBody>
      </p:sp>
      <p:sp>
        <p:nvSpPr>
          <p:cNvPr id="3" name="Tijdelijke aanduiding voor inhoud 2"/>
          <p:cNvSpPr>
            <a:spLocks noGrp="1"/>
          </p:cNvSpPr>
          <p:nvPr>
            <p:ph idx="1"/>
          </p:nvPr>
        </p:nvSpPr>
        <p:spPr/>
        <p:txBody>
          <a:bodyPr>
            <a:normAutofit/>
          </a:bodyPr>
          <a:lstStyle/>
          <a:p>
            <a:pPr marL="0" indent="0">
              <a:buNone/>
            </a:pPr>
            <a:r>
              <a:rPr lang="nl-BE" dirty="0"/>
              <a:t>7. Heeft u de juiste maatregelen genomen om persoonsgegevens te beveiligen?</a:t>
            </a:r>
          </a:p>
          <a:p>
            <a:pPr lvl="1"/>
            <a:r>
              <a:rPr lang="nl-BE" dirty="0">
                <a:solidFill>
                  <a:schemeClr val="tx1"/>
                </a:solidFill>
              </a:rPr>
              <a:t>In kaart brengen verwerkingen en bepalen van technische en organisatorische beveiligingsmaatregelen</a:t>
            </a:r>
          </a:p>
          <a:p>
            <a:pPr lvl="2"/>
            <a:r>
              <a:rPr lang="nl-BE" dirty="0">
                <a:solidFill>
                  <a:schemeClr val="tx1"/>
                </a:solidFill>
              </a:rPr>
              <a:t>Risico’s bepalen + beveiliging</a:t>
            </a:r>
          </a:p>
          <a:p>
            <a:pPr lvl="2"/>
            <a:r>
              <a:rPr lang="nl-BE" b="1" dirty="0">
                <a:solidFill>
                  <a:schemeClr val="tx1"/>
                </a:solidFill>
              </a:rPr>
              <a:t>Technisch</a:t>
            </a:r>
            <a:r>
              <a:rPr lang="nl-BE" dirty="0">
                <a:solidFill>
                  <a:schemeClr val="tx1"/>
                </a:solidFill>
              </a:rPr>
              <a:t>? Virusscanners, firewalls, …</a:t>
            </a:r>
          </a:p>
          <a:p>
            <a:pPr lvl="2"/>
            <a:r>
              <a:rPr lang="nl-BE" b="1" dirty="0">
                <a:solidFill>
                  <a:schemeClr val="tx1"/>
                </a:solidFill>
              </a:rPr>
              <a:t>Organisatorisch</a:t>
            </a:r>
            <a:r>
              <a:rPr lang="nl-BE" dirty="0">
                <a:solidFill>
                  <a:schemeClr val="tx1"/>
                </a:solidFill>
              </a:rPr>
              <a:t>? Opstellen van procedures om op gezette tijdstippen de beveiligingsmaatregelen te testen, protocol afhandeling datalekken, …</a:t>
            </a:r>
          </a:p>
        </p:txBody>
      </p:sp>
    </p:spTree>
    <p:extLst>
      <p:ext uri="{BB962C8B-B14F-4D97-AF65-F5344CB8AC3E}">
        <p14:creationId xmlns:p14="http://schemas.microsoft.com/office/powerpoint/2010/main" val="585246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Stap 8: verwerkerovereenkomsten</a:t>
            </a:r>
          </a:p>
        </p:txBody>
      </p:sp>
      <p:sp>
        <p:nvSpPr>
          <p:cNvPr id="3" name="Tijdelijke aanduiding voor inhoud 2"/>
          <p:cNvSpPr>
            <a:spLocks noGrp="1"/>
          </p:cNvSpPr>
          <p:nvPr>
            <p:ph idx="1"/>
          </p:nvPr>
        </p:nvSpPr>
        <p:spPr/>
        <p:txBody>
          <a:bodyPr>
            <a:normAutofit/>
          </a:bodyPr>
          <a:lstStyle/>
          <a:p>
            <a:pPr marL="0" indent="0">
              <a:buNone/>
            </a:pPr>
            <a:r>
              <a:rPr lang="nl-BE" dirty="0"/>
              <a:t>8. Heeft u de vereiste overeenkomsten met partijen die persoonsgegevens voor u verwerken?</a:t>
            </a:r>
          </a:p>
          <a:p>
            <a:pPr lvl="1"/>
            <a:r>
              <a:rPr lang="nl-BE" dirty="0">
                <a:solidFill>
                  <a:schemeClr val="tx1"/>
                </a:solidFill>
              </a:rPr>
              <a:t>Wellicht niet nodig</a:t>
            </a:r>
          </a:p>
          <a:p>
            <a:pPr lvl="1"/>
            <a:r>
              <a:rPr lang="nl-BE" dirty="0">
                <a:solidFill>
                  <a:schemeClr val="tx1"/>
                </a:solidFill>
              </a:rPr>
              <a:t>Quid?*</a:t>
            </a:r>
          </a:p>
        </p:txBody>
      </p:sp>
    </p:spTree>
    <p:extLst>
      <p:ext uri="{BB962C8B-B14F-4D97-AF65-F5344CB8AC3E}">
        <p14:creationId xmlns:p14="http://schemas.microsoft.com/office/powerpoint/2010/main" val="3841978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Stap 9: informatieplicht</a:t>
            </a:r>
          </a:p>
        </p:txBody>
      </p:sp>
      <p:sp>
        <p:nvSpPr>
          <p:cNvPr id="3" name="Tijdelijke aanduiding voor inhoud 2"/>
          <p:cNvSpPr>
            <a:spLocks noGrp="1"/>
          </p:cNvSpPr>
          <p:nvPr>
            <p:ph idx="1"/>
          </p:nvPr>
        </p:nvSpPr>
        <p:spPr/>
        <p:txBody>
          <a:bodyPr>
            <a:normAutofit/>
          </a:bodyPr>
          <a:lstStyle/>
          <a:p>
            <a:pPr marL="0" indent="0">
              <a:buNone/>
            </a:pPr>
            <a:r>
              <a:rPr lang="nl-BE" dirty="0"/>
              <a:t>9. Voldoet u aan uw informatieplicht?</a:t>
            </a:r>
            <a:endParaRPr lang="nl-BE" dirty="0">
              <a:solidFill>
                <a:schemeClr val="tx1"/>
              </a:solidFill>
            </a:endParaRPr>
          </a:p>
          <a:p>
            <a:pPr lvl="1"/>
            <a:r>
              <a:rPr lang="nl-BE" dirty="0">
                <a:solidFill>
                  <a:schemeClr val="tx1"/>
                </a:solidFill>
              </a:rPr>
              <a:t>Quid? Informeren op een begrijpelijke manier welke gegevens voor welk doel en met welke grondslag worden verzameld en verwerkt</a:t>
            </a:r>
          </a:p>
          <a:p>
            <a:pPr lvl="2"/>
            <a:r>
              <a:rPr lang="nl-BE" dirty="0">
                <a:solidFill>
                  <a:schemeClr val="tx1"/>
                </a:solidFill>
              </a:rPr>
              <a:t>Maak een </a:t>
            </a:r>
            <a:r>
              <a:rPr lang="nl-BE" b="1" dirty="0">
                <a:solidFill>
                  <a:schemeClr val="tx1"/>
                </a:solidFill>
              </a:rPr>
              <a:t>privacyverklaring</a:t>
            </a:r>
          </a:p>
          <a:p>
            <a:pPr lvl="2"/>
            <a:r>
              <a:rPr lang="nl-BE" dirty="0">
                <a:solidFill>
                  <a:schemeClr val="tx1"/>
                </a:solidFill>
                <a:hlinkClick r:id="rId3"/>
              </a:rPr>
              <a:t>Inhoudelijke verplichtingen</a:t>
            </a:r>
            <a:r>
              <a:rPr lang="nl-BE" dirty="0">
                <a:solidFill>
                  <a:schemeClr val="tx1"/>
                </a:solidFill>
              </a:rPr>
              <a:t>: </a:t>
            </a:r>
            <a:r>
              <a:rPr lang="nl-BE" b="1" dirty="0">
                <a:solidFill>
                  <a:schemeClr val="tx1"/>
                </a:solidFill>
              </a:rPr>
              <a:t>bewaartermijn</a:t>
            </a:r>
            <a:r>
              <a:rPr lang="nl-BE" dirty="0">
                <a:solidFill>
                  <a:schemeClr val="tx1"/>
                </a:solidFill>
              </a:rPr>
              <a:t> gegevens, rechten betrokkenen, …</a:t>
            </a:r>
          </a:p>
          <a:p>
            <a:pPr lvl="2"/>
            <a:r>
              <a:rPr lang="nl-BE" dirty="0">
                <a:solidFill>
                  <a:schemeClr val="tx1"/>
                </a:solidFill>
              </a:rPr>
              <a:t>Op toegankelijke plaats: op website bijv. via pop-ups</a:t>
            </a:r>
          </a:p>
          <a:p>
            <a:pPr lvl="2"/>
            <a:r>
              <a:rPr lang="nl-BE" dirty="0">
                <a:solidFill>
                  <a:schemeClr val="tx1"/>
                </a:solidFill>
              </a:rPr>
              <a:t>In begrijpelijke taal</a:t>
            </a:r>
          </a:p>
          <a:p>
            <a:pPr lvl="2"/>
            <a:r>
              <a:rPr lang="nl-BE" dirty="0">
                <a:solidFill>
                  <a:schemeClr val="tx1"/>
                </a:solidFill>
              </a:rPr>
              <a:t>Verwerking voor ander doel? Informeer betrokkene en vraag toestemming indien nodig</a:t>
            </a:r>
          </a:p>
        </p:txBody>
      </p:sp>
    </p:spTree>
    <p:extLst>
      <p:ext uri="{BB962C8B-B14F-4D97-AF65-F5344CB8AC3E}">
        <p14:creationId xmlns:p14="http://schemas.microsoft.com/office/powerpoint/2010/main" val="1519230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Stap 10: </a:t>
            </a:r>
            <a:r>
              <a:rPr lang="nl-BE" dirty="0" err="1"/>
              <a:t>privacyrechten</a:t>
            </a:r>
            <a:endParaRPr lang="nl-BE" dirty="0"/>
          </a:p>
        </p:txBody>
      </p:sp>
      <p:sp>
        <p:nvSpPr>
          <p:cNvPr id="3" name="Tijdelijke aanduiding voor inhoud 2"/>
          <p:cNvSpPr>
            <a:spLocks noGrp="1"/>
          </p:cNvSpPr>
          <p:nvPr>
            <p:ph idx="1"/>
          </p:nvPr>
        </p:nvSpPr>
        <p:spPr/>
        <p:txBody>
          <a:bodyPr>
            <a:normAutofit fontScale="70000" lnSpcReduction="20000"/>
          </a:bodyPr>
          <a:lstStyle/>
          <a:p>
            <a:pPr marL="0" indent="0">
              <a:buNone/>
            </a:pPr>
            <a:r>
              <a:rPr lang="nl-BE" dirty="0"/>
              <a:t>10. Is uw organisatie klaar voor de (nieuwe) </a:t>
            </a:r>
            <a:r>
              <a:rPr lang="nl-BE" dirty="0" err="1"/>
              <a:t>privacyrechten</a:t>
            </a:r>
            <a:r>
              <a:rPr lang="nl-BE" dirty="0"/>
              <a:t> van mensen?</a:t>
            </a:r>
            <a:endParaRPr lang="nl-BE" dirty="0">
              <a:solidFill>
                <a:schemeClr val="tx1"/>
              </a:solidFill>
            </a:endParaRPr>
          </a:p>
          <a:p>
            <a:pPr lvl="1"/>
            <a:r>
              <a:rPr lang="nl-BE" dirty="0">
                <a:solidFill>
                  <a:schemeClr val="tx1"/>
                </a:solidFill>
              </a:rPr>
              <a:t>Welke?</a:t>
            </a:r>
          </a:p>
          <a:p>
            <a:pPr lvl="2"/>
            <a:r>
              <a:rPr lang="nl-BE" dirty="0">
                <a:solidFill>
                  <a:schemeClr val="tx1"/>
                </a:solidFill>
              </a:rPr>
              <a:t>Recht op inzage</a:t>
            </a:r>
          </a:p>
          <a:p>
            <a:pPr lvl="2"/>
            <a:r>
              <a:rPr lang="nl-BE" dirty="0">
                <a:solidFill>
                  <a:schemeClr val="tx1"/>
                </a:solidFill>
              </a:rPr>
              <a:t>Recht op rectificatie en aanvulling</a:t>
            </a:r>
          </a:p>
          <a:p>
            <a:pPr lvl="2"/>
            <a:r>
              <a:rPr lang="nl-BE" dirty="0">
                <a:solidFill>
                  <a:schemeClr val="tx1"/>
                </a:solidFill>
              </a:rPr>
              <a:t>Recht op vergetelheid </a:t>
            </a:r>
          </a:p>
          <a:p>
            <a:pPr lvl="2"/>
            <a:r>
              <a:rPr lang="nl-BE" dirty="0">
                <a:solidFill>
                  <a:schemeClr val="tx1"/>
                </a:solidFill>
              </a:rPr>
              <a:t>Recht op </a:t>
            </a:r>
            <a:r>
              <a:rPr lang="nl-BE" dirty="0" err="1">
                <a:solidFill>
                  <a:schemeClr val="tx1"/>
                </a:solidFill>
              </a:rPr>
              <a:t>dataportabiliteit</a:t>
            </a:r>
            <a:r>
              <a:rPr lang="nl-BE" dirty="0">
                <a:solidFill>
                  <a:schemeClr val="tx1"/>
                </a:solidFill>
              </a:rPr>
              <a:t> (recht om persoonsgegevens over te dragen)</a:t>
            </a:r>
          </a:p>
          <a:p>
            <a:pPr lvl="3"/>
            <a:r>
              <a:rPr lang="nl-BE" dirty="0">
                <a:solidFill>
                  <a:schemeClr val="tx1"/>
                </a:solidFill>
              </a:rPr>
              <a:t>Bijv. klantengegevens doorspelen aan andere journalist</a:t>
            </a:r>
          </a:p>
          <a:p>
            <a:pPr lvl="2"/>
            <a:r>
              <a:rPr lang="nl-BE" dirty="0">
                <a:solidFill>
                  <a:schemeClr val="tx1"/>
                </a:solidFill>
              </a:rPr>
              <a:t>Recht op beperking van de verwerking</a:t>
            </a:r>
          </a:p>
          <a:p>
            <a:pPr lvl="2"/>
            <a:r>
              <a:rPr lang="nl-BE" dirty="0">
                <a:solidFill>
                  <a:schemeClr val="tx1"/>
                </a:solidFill>
              </a:rPr>
              <a:t>Rechten met betrekking tot geautomatiseerde besluitvorming en profilering</a:t>
            </a:r>
          </a:p>
          <a:p>
            <a:pPr lvl="2"/>
            <a:r>
              <a:rPr lang="nl-BE" dirty="0">
                <a:solidFill>
                  <a:schemeClr val="tx1"/>
                </a:solidFill>
              </a:rPr>
              <a:t>Recht van bezwaar</a:t>
            </a:r>
          </a:p>
          <a:p>
            <a:pPr lvl="1"/>
            <a:r>
              <a:rPr lang="nl-BE" dirty="0">
                <a:solidFill>
                  <a:schemeClr val="tx1"/>
                </a:solidFill>
              </a:rPr>
              <a:t>Systemen, procedures en interne organisatie op deze (nieuwe) rechten inrichten</a:t>
            </a:r>
          </a:p>
          <a:p>
            <a:pPr lvl="2"/>
            <a:endParaRPr lang="nl-BE" dirty="0">
              <a:solidFill>
                <a:schemeClr val="tx1"/>
              </a:solidFill>
            </a:endParaRPr>
          </a:p>
        </p:txBody>
      </p:sp>
    </p:spTree>
    <p:extLst>
      <p:ext uri="{BB962C8B-B14F-4D97-AF65-F5344CB8AC3E}">
        <p14:creationId xmlns:p14="http://schemas.microsoft.com/office/powerpoint/2010/main" val="2835249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Conclusie</a:t>
            </a:r>
          </a:p>
        </p:txBody>
      </p:sp>
      <p:sp>
        <p:nvSpPr>
          <p:cNvPr id="3" name="Tijdelijke aanduiding voor inhoud 2"/>
          <p:cNvSpPr>
            <a:spLocks noGrp="1"/>
          </p:cNvSpPr>
          <p:nvPr>
            <p:ph idx="1"/>
          </p:nvPr>
        </p:nvSpPr>
        <p:spPr/>
        <p:txBody>
          <a:bodyPr>
            <a:normAutofit/>
          </a:bodyPr>
          <a:lstStyle/>
          <a:p>
            <a:pPr lvl="2"/>
            <a:r>
              <a:rPr lang="nl-BE" dirty="0">
                <a:solidFill>
                  <a:schemeClr val="tx1"/>
                </a:solidFill>
              </a:rPr>
              <a:t>Wizard slechts tool</a:t>
            </a:r>
          </a:p>
          <a:p>
            <a:pPr lvl="2"/>
            <a:r>
              <a:rPr lang="nl-BE" dirty="0">
                <a:solidFill>
                  <a:schemeClr val="tx1"/>
                </a:solidFill>
              </a:rPr>
              <a:t>Vaagheid</a:t>
            </a:r>
          </a:p>
          <a:p>
            <a:pPr lvl="2"/>
            <a:r>
              <a:rPr lang="nl-BE" dirty="0">
                <a:solidFill>
                  <a:schemeClr val="tx1"/>
                </a:solidFill>
              </a:rPr>
              <a:t>Toch eind </a:t>
            </a:r>
            <a:r>
              <a:rPr lang="nl-BE">
                <a:solidFill>
                  <a:schemeClr val="tx1"/>
                </a:solidFill>
              </a:rPr>
              <a:t>op weg</a:t>
            </a:r>
            <a:endParaRPr lang="nl-BE" dirty="0">
              <a:solidFill>
                <a:schemeClr val="tx1"/>
              </a:solidFill>
            </a:endParaRPr>
          </a:p>
        </p:txBody>
      </p:sp>
    </p:spTree>
    <p:extLst>
      <p:ext uri="{BB962C8B-B14F-4D97-AF65-F5344CB8AC3E}">
        <p14:creationId xmlns:p14="http://schemas.microsoft.com/office/powerpoint/2010/main" val="377342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Intro</a:t>
            </a:r>
          </a:p>
        </p:txBody>
      </p:sp>
      <p:sp>
        <p:nvSpPr>
          <p:cNvPr id="3" name="Tijdelijke aanduiding voor inhoud 2"/>
          <p:cNvSpPr>
            <a:spLocks noGrp="1"/>
          </p:cNvSpPr>
          <p:nvPr>
            <p:ph idx="1"/>
          </p:nvPr>
        </p:nvSpPr>
        <p:spPr/>
        <p:txBody>
          <a:bodyPr>
            <a:normAutofit lnSpcReduction="10000"/>
          </a:bodyPr>
          <a:lstStyle/>
          <a:p>
            <a:r>
              <a:rPr lang="nl-BE" dirty="0"/>
              <a:t>Onderscheid tussen journalistieke en niet-journalistieke doeleinden</a:t>
            </a:r>
          </a:p>
          <a:p>
            <a:r>
              <a:rPr lang="nl-BE" dirty="0"/>
              <a:t>Niet-journalistieke doeleinden – quid?</a:t>
            </a:r>
          </a:p>
          <a:p>
            <a:pPr lvl="1"/>
            <a:r>
              <a:rPr lang="nl-BE" dirty="0"/>
              <a:t>Gegevensbestanden van bestaande en potentiële opdrachtgevers (uitgevers, omroepen, internetsites, …) of andere klanten (lezerspubliek, …) voor marketingdoeleinden</a:t>
            </a:r>
          </a:p>
          <a:p>
            <a:pPr lvl="1"/>
            <a:r>
              <a:rPr lang="nl-BE" dirty="0"/>
              <a:t>Gegevensbestanden van bestaande opdrachtgevers of andere klanten voor facturatiedoeleinden</a:t>
            </a:r>
          </a:p>
          <a:p>
            <a:pPr lvl="1"/>
            <a:r>
              <a:rPr lang="nl-BE" dirty="0"/>
              <a:t>Gegevensbestanden van bestaande of potentiële werknemers / andere zelfstandigen</a:t>
            </a:r>
          </a:p>
          <a:p>
            <a:pPr lvl="1"/>
            <a:r>
              <a:rPr lang="nl-BE" dirty="0"/>
              <a:t>…</a:t>
            </a:r>
          </a:p>
        </p:txBody>
      </p:sp>
    </p:spTree>
    <p:extLst>
      <p:ext uri="{BB962C8B-B14F-4D97-AF65-F5344CB8AC3E}">
        <p14:creationId xmlns:p14="http://schemas.microsoft.com/office/powerpoint/2010/main" val="1813620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Vragen?</a:t>
            </a:r>
          </a:p>
        </p:txBody>
      </p:sp>
      <p:sp>
        <p:nvSpPr>
          <p:cNvPr id="3" name="Tijdelijke aanduiding voor inhoud 2"/>
          <p:cNvSpPr>
            <a:spLocks noGrp="1"/>
          </p:cNvSpPr>
          <p:nvPr>
            <p:ph idx="1"/>
          </p:nvPr>
        </p:nvSpPr>
        <p:spPr/>
        <p:txBody>
          <a:bodyPr/>
          <a:lstStyle/>
          <a:p>
            <a:r>
              <a:rPr lang="nl-BE" dirty="0"/>
              <a:t>Vlaamse Vereniging van Journalisten</a:t>
            </a:r>
          </a:p>
          <a:p>
            <a:pPr marL="0" indent="0">
              <a:buNone/>
            </a:pPr>
            <a:r>
              <a:rPr lang="nl-BE" dirty="0"/>
              <a:t>Zennestraat 21, 1000 Brussel</a:t>
            </a:r>
          </a:p>
          <a:p>
            <a:pPr marL="0" indent="0">
              <a:buNone/>
            </a:pPr>
            <a:r>
              <a:rPr lang="nl-BE" dirty="0">
                <a:hlinkClick r:id="rId3"/>
              </a:rPr>
              <a:t>www.journalist.be</a:t>
            </a:r>
            <a:endParaRPr lang="nl-BE" dirty="0"/>
          </a:p>
          <a:p>
            <a:pPr marL="0" indent="0">
              <a:buNone/>
            </a:pPr>
            <a:r>
              <a:rPr lang="nl-BE" dirty="0"/>
              <a:t>Contact:</a:t>
            </a:r>
            <a:endParaRPr lang="en-US" dirty="0"/>
          </a:p>
          <a:p>
            <a:pPr marL="0" indent="0">
              <a:buNone/>
            </a:pPr>
            <a:r>
              <a:rPr lang="en-US" dirty="0"/>
              <a:t>Pol Deltour (Nationaal secretaris) I </a:t>
            </a:r>
            <a:r>
              <a:rPr lang="en-US" dirty="0">
                <a:hlinkClick r:id="rId4"/>
              </a:rPr>
              <a:t>pol.deltour</a:t>
            </a:r>
            <a:r>
              <a:rPr lang="nl-BE" dirty="0">
                <a:hlinkClick r:id="rId4"/>
              </a:rPr>
              <a:t>@journalist.be</a:t>
            </a:r>
            <a:endParaRPr lang="en-US" dirty="0"/>
          </a:p>
          <a:p>
            <a:pPr marL="0" indent="0">
              <a:buNone/>
            </a:pPr>
            <a:r>
              <a:rPr lang="en-US" dirty="0"/>
              <a:t>Charlotte Michils (juridisch adviseur) I </a:t>
            </a:r>
            <a:r>
              <a:rPr lang="nl-BE" dirty="0">
                <a:hlinkClick r:id="rId5"/>
              </a:rPr>
              <a:t>charlotte.michils@journalist.be</a:t>
            </a:r>
            <a:r>
              <a:rPr lang="nl-BE" dirty="0"/>
              <a:t> </a:t>
            </a:r>
          </a:p>
        </p:txBody>
      </p:sp>
    </p:spTree>
    <p:extLst>
      <p:ext uri="{BB962C8B-B14F-4D97-AF65-F5344CB8AC3E}">
        <p14:creationId xmlns:p14="http://schemas.microsoft.com/office/powerpoint/2010/main" val="1320124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Verplichtingen onder de GDPR</a:t>
            </a:r>
          </a:p>
        </p:txBody>
      </p:sp>
      <p:sp>
        <p:nvSpPr>
          <p:cNvPr id="3" name="Tijdelijke aanduiding voor inhoud 2"/>
          <p:cNvSpPr>
            <a:spLocks noGrp="1"/>
          </p:cNvSpPr>
          <p:nvPr>
            <p:ph idx="1"/>
          </p:nvPr>
        </p:nvSpPr>
        <p:spPr/>
        <p:txBody>
          <a:bodyPr>
            <a:normAutofit/>
          </a:bodyPr>
          <a:lstStyle/>
          <a:p>
            <a:r>
              <a:rPr lang="nl-BE" dirty="0"/>
              <a:t>Tools te over: </a:t>
            </a:r>
            <a:r>
              <a:rPr lang="nl-BE" dirty="0">
                <a:hlinkClick r:id="rId3"/>
              </a:rPr>
              <a:t>wizards</a:t>
            </a:r>
            <a:r>
              <a:rPr lang="nl-BE" dirty="0"/>
              <a:t> (op maat), </a:t>
            </a:r>
            <a:r>
              <a:rPr lang="nl-BE" dirty="0" err="1">
                <a:hlinkClick r:id="rId4"/>
              </a:rPr>
              <a:t>picto’s</a:t>
            </a:r>
            <a:r>
              <a:rPr lang="nl-BE" dirty="0"/>
              <a:t>, </a:t>
            </a:r>
            <a:r>
              <a:rPr lang="nl-BE" dirty="0" err="1">
                <a:hlinkClick r:id="rId5"/>
              </a:rPr>
              <a:t>summaries</a:t>
            </a:r>
            <a:r>
              <a:rPr lang="nl-BE" dirty="0"/>
              <a:t>, …</a:t>
            </a:r>
          </a:p>
          <a:p>
            <a:r>
              <a:rPr lang="nl-BE" dirty="0"/>
              <a:t>10 stappen voor een GDPR-conforme werking</a:t>
            </a:r>
          </a:p>
        </p:txBody>
      </p:sp>
    </p:spTree>
    <p:extLst>
      <p:ext uri="{BB962C8B-B14F-4D97-AF65-F5344CB8AC3E}">
        <p14:creationId xmlns:p14="http://schemas.microsoft.com/office/powerpoint/2010/main" val="59395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Stap 1: categorieën van persoonsgegevens</a:t>
            </a:r>
          </a:p>
        </p:txBody>
      </p:sp>
      <p:sp>
        <p:nvSpPr>
          <p:cNvPr id="3" name="Tijdelijke aanduiding voor inhoud 2"/>
          <p:cNvSpPr>
            <a:spLocks noGrp="1"/>
          </p:cNvSpPr>
          <p:nvPr>
            <p:ph idx="1"/>
          </p:nvPr>
        </p:nvSpPr>
        <p:spPr/>
        <p:txBody>
          <a:bodyPr>
            <a:normAutofit/>
          </a:bodyPr>
          <a:lstStyle/>
          <a:p>
            <a:pPr marL="0" indent="0">
              <a:buNone/>
            </a:pPr>
            <a:r>
              <a:rPr lang="nl-BE" dirty="0"/>
              <a:t>1. Welke persoonsgegevens verwerkt u?</a:t>
            </a:r>
          </a:p>
          <a:p>
            <a:pPr lvl="1">
              <a:buFont typeface="Arial" panose="020B0604020202020204" pitchFamily="34" charset="0"/>
              <a:buChar char="•"/>
            </a:pPr>
            <a:r>
              <a:rPr lang="nl-BE" dirty="0"/>
              <a:t>Gewone, bijzondere, strafrechtelijke</a:t>
            </a:r>
          </a:p>
          <a:p>
            <a:pPr lvl="2">
              <a:buFont typeface="Arial" panose="020B0604020202020204" pitchFamily="34" charset="0"/>
              <a:buChar char="•"/>
            </a:pPr>
            <a:r>
              <a:rPr lang="nl-BE" dirty="0"/>
              <a:t>Bijzondere (gevoelige gegevens)</a:t>
            </a:r>
          </a:p>
          <a:p>
            <a:pPr lvl="3">
              <a:buFont typeface="Arial" panose="020B0604020202020204" pitchFamily="34" charset="0"/>
              <a:buChar char="•"/>
            </a:pPr>
            <a:r>
              <a:rPr lang="nl-BE" dirty="0"/>
              <a:t>Bijv. registratie ziekteverzuimgegevens als werkgever</a:t>
            </a:r>
          </a:p>
          <a:p>
            <a:pPr lvl="1">
              <a:buFont typeface="Arial" panose="020B0604020202020204" pitchFamily="34" charset="0"/>
              <a:buChar char="•"/>
            </a:pPr>
            <a:r>
              <a:rPr lang="nl-BE" dirty="0"/>
              <a:t>Verwerking van bijzondere en strafrechtelijke persoonsgegevens: extra voorbereiding op nieuwe Europese privacyregels</a:t>
            </a:r>
          </a:p>
          <a:p>
            <a:pPr lvl="2">
              <a:buFont typeface="Arial" panose="020B0604020202020204" pitchFamily="34" charset="0"/>
              <a:buChar char="•"/>
            </a:pPr>
            <a:r>
              <a:rPr lang="nl-BE" dirty="0"/>
              <a:t>Bijv. performanter online beveiligingssysteem</a:t>
            </a:r>
          </a:p>
          <a:p>
            <a:pPr lvl="2">
              <a:buFont typeface="Arial" panose="020B0604020202020204" pitchFamily="34" charset="0"/>
              <a:buChar char="•"/>
            </a:pPr>
            <a:r>
              <a:rPr lang="nl-BE" dirty="0"/>
              <a:t>Zie later</a:t>
            </a:r>
          </a:p>
          <a:p>
            <a:pPr lvl="3">
              <a:buFont typeface="Wingdings" panose="05000000000000000000" pitchFamily="2" charset="2"/>
              <a:buChar char="Ø"/>
            </a:pPr>
            <a:endParaRPr lang="nl-BE" dirty="0"/>
          </a:p>
        </p:txBody>
      </p:sp>
    </p:spTree>
    <p:extLst>
      <p:ext uri="{BB962C8B-B14F-4D97-AF65-F5344CB8AC3E}">
        <p14:creationId xmlns:p14="http://schemas.microsoft.com/office/powerpoint/2010/main" val="3835038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Stap 1: categorieën van persoonsgegevens</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BE" dirty="0"/>
              <a:t>1. Welke persoonsgegevens verwerkt u?</a:t>
            </a:r>
          </a:p>
          <a:p>
            <a:pPr lvl="1">
              <a:buFont typeface="Arial" panose="020B0604020202020204" pitchFamily="34" charset="0"/>
              <a:buChar char="•"/>
            </a:pPr>
            <a:r>
              <a:rPr lang="nl-BE" dirty="0"/>
              <a:t>Gewone, bijzondere, strafrechtelijke</a:t>
            </a:r>
          </a:p>
          <a:p>
            <a:pPr lvl="2">
              <a:buFont typeface="Arial" panose="020B0604020202020204" pitchFamily="34" charset="0"/>
              <a:buChar char="•"/>
            </a:pPr>
            <a:r>
              <a:rPr lang="nl-BE" dirty="0"/>
              <a:t>Bijzondere (gevoelige gegevens)</a:t>
            </a:r>
          </a:p>
          <a:p>
            <a:pPr lvl="3">
              <a:buFont typeface="Arial" panose="020B0604020202020204" pitchFamily="34" charset="0"/>
              <a:buChar char="•"/>
            </a:pPr>
            <a:r>
              <a:rPr lang="nl-BE" dirty="0"/>
              <a:t>Welke?</a:t>
            </a:r>
          </a:p>
          <a:p>
            <a:pPr lvl="4">
              <a:buFont typeface="Arial" panose="020B0604020202020204" pitchFamily="34" charset="0"/>
              <a:buChar char="•"/>
            </a:pPr>
            <a:r>
              <a:rPr lang="nl-BE" dirty="0"/>
              <a:t>ras of etnische afkomst;</a:t>
            </a:r>
          </a:p>
          <a:p>
            <a:pPr lvl="4">
              <a:buFont typeface="Arial" panose="020B0604020202020204" pitchFamily="34" charset="0"/>
              <a:buChar char="•"/>
            </a:pPr>
            <a:r>
              <a:rPr lang="nl-BE" dirty="0"/>
              <a:t>politieke opvattingen;</a:t>
            </a:r>
          </a:p>
          <a:p>
            <a:pPr lvl="4">
              <a:buFont typeface="Arial" panose="020B0604020202020204" pitchFamily="34" charset="0"/>
              <a:buChar char="•"/>
            </a:pPr>
            <a:r>
              <a:rPr lang="nl-BE" dirty="0"/>
              <a:t>godsdienst of levensovertuiging;</a:t>
            </a:r>
          </a:p>
          <a:p>
            <a:pPr lvl="4">
              <a:buFont typeface="Arial" panose="020B0604020202020204" pitchFamily="34" charset="0"/>
              <a:buChar char="•"/>
            </a:pPr>
            <a:r>
              <a:rPr lang="nl-BE" dirty="0"/>
              <a:t>lidmaatschap van een vakbond;</a:t>
            </a:r>
          </a:p>
          <a:p>
            <a:pPr lvl="4">
              <a:buFont typeface="Arial" panose="020B0604020202020204" pitchFamily="34" charset="0"/>
              <a:buChar char="•"/>
            </a:pPr>
            <a:r>
              <a:rPr lang="nl-BE" dirty="0"/>
              <a:t>genetische of biometrische gegevens met oog op unieke identificatie;</a:t>
            </a:r>
          </a:p>
          <a:p>
            <a:pPr lvl="4">
              <a:buFont typeface="Arial" panose="020B0604020202020204" pitchFamily="34" charset="0"/>
              <a:buChar char="•"/>
            </a:pPr>
            <a:r>
              <a:rPr lang="nl-BE" dirty="0"/>
              <a:t>gezondheid;</a:t>
            </a:r>
          </a:p>
          <a:p>
            <a:pPr lvl="4">
              <a:buFont typeface="Arial" panose="020B0604020202020204" pitchFamily="34" charset="0"/>
              <a:buChar char="•"/>
            </a:pPr>
            <a:r>
              <a:rPr lang="nl-BE" dirty="0"/>
              <a:t>seksuele leven;</a:t>
            </a:r>
          </a:p>
        </p:txBody>
      </p:sp>
    </p:spTree>
    <p:extLst>
      <p:ext uri="{BB962C8B-B14F-4D97-AF65-F5344CB8AC3E}">
        <p14:creationId xmlns:p14="http://schemas.microsoft.com/office/powerpoint/2010/main" val="2080482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Stap 2: grondslagen</a:t>
            </a:r>
          </a:p>
        </p:txBody>
      </p:sp>
      <p:sp>
        <p:nvSpPr>
          <p:cNvPr id="3" name="Tijdelijke aanduiding voor inhoud 2"/>
          <p:cNvSpPr>
            <a:spLocks noGrp="1"/>
          </p:cNvSpPr>
          <p:nvPr>
            <p:ph idx="1"/>
          </p:nvPr>
        </p:nvSpPr>
        <p:spPr/>
        <p:txBody>
          <a:bodyPr>
            <a:normAutofit fontScale="77500" lnSpcReduction="20000"/>
          </a:bodyPr>
          <a:lstStyle/>
          <a:p>
            <a:pPr marL="0" indent="0">
              <a:buNone/>
            </a:pPr>
            <a:r>
              <a:rPr lang="nl-BE" dirty="0"/>
              <a:t>2. Heeft u het recht om persoonsgegevens te verwerken?</a:t>
            </a:r>
          </a:p>
          <a:p>
            <a:pPr lvl="1"/>
            <a:r>
              <a:rPr lang="nl-BE" dirty="0"/>
              <a:t>GEWONE</a:t>
            </a:r>
          </a:p>
          <a:p>
            <a:pPr lvl="2"/>
            <a:r>
              <a:rPr lang="nl-BE" dirty="0"/>
              <a:t>Voor de verwerking van </a:t>
            </a:r>
            <a:r>
              <a:rPr lang="nl-BE" b="1" dirty="0"/>
              <a:t>gewone</a:t>
            </a:r>
            <a:r>
              <a:rPr lang="nl-BE" dirty="0"/>
              <a:t> persoonsgegevens (6 grondslagen en 1 ≤ x)</a:t>
            </a:r>
          </a:p>
          <a:p>
            <a:pPr lvl="3" indent="-285750"/>
            <a:r>
              <a:rPr lang="nl-BE" dirty="0">
                <a:solidFill>
                  <a:srgbClr val="FF0000"/>
                </a:solidFill>
              </a:rPr>
              <a:t>Toestemming (</a:t>
            </a:r>
            <a:r>
              <a:rPr lang="nl-BE" b="1" dirty="0">
                <a:solidFill>
                  <a:srgbClr val="FF0000"/>
                </a:solidFill>
              </a:rPr>
              <a:t>juiste manier, intrekken, kunnen aantonen</a:t>
            </a:r>
            <a:r>
              <a:rPr lang="nl-BE" dirty="0">
                <a:solidFill>
                  <a:srgbClr val="FF0000"/>
                </a:solidFill>
              </a:rPr>
              <a:t>)</a:t>
            </a:r>
          </a:p>
          <a:p>
            <a:pPr lvl="3" indent="-285750"/>
            <a:r>
              <a:rPr lang="nl-BE" dirty="0">
                <a:solidFill>
                  <a:srgbClr val="FF0000"/>
                </a:solidFill>
              </a:rPr>
              <a:t>Noodzakelijk voor de uitvoering van een overeenkomst</a:t>
            </a:r>
          </a:p>
          <a:p>
            <a:pPr lvl="3" indent="-285750"/>
            <a:r>
              <a:rPr lang="nl-BE" dirty="0">
                <a:solidFill>
                  <a:srgbClr val="FF0000"/>
                </a:solidFill>
              </a:rPr>
              <a:t>Noodzakelijk voor het nakomen van een wettelijke verplichting (</a:t>
            </a:r>
            <a:r>
              <a:rPr lang="nl-BE" b="1" dirty="0" err="1">
                <a:solidFill>
                  <a:srgbClr val="FF0000"/>
                </a:solidFill>
              </a:rPr>
              <a:t>i.h.k.v</a:t>
            </a:r>
            <a:r>
              <a:rPr lang="nl-BE" b="1" dirty="0">
                <a:solidFill>
                  <a:srgbClr val="FF0000"/>
                </a:solidFill>
              </a:rPr>
              <a:t>. aangifte PB</a:t>
            </a:r>
            <a:r>
              <a:rPr lang="nl-BE" dirty="0">
                <a:solidFill>
                  <a:srgbClr val="FF0000"/>
                </a:solidFill>
              </a:rPr>
              <a:t>)</a:t>
            </a:r>
          </a:p>
          <a:p>
            <a:pPr lvl="3" indent="-285750"/>
            <a:r>
              <a:rPr lang="nl-BE" dirty="0"/>
              <a:t>Noodzakelijk ter bescherming van vitale belangen (</a:t>
            </a:r>
            <a:r>
              <a:rPr lang="nl-BE" b="1" dirty="0"/>
              <a:t>zaak van leven of dood, toestemming niet mogelijk</a:t>
            </a:r>
            <a:r>
              <a:rPr lang="nl-BE" dirty="0"/>
              <a:t>)</a:t>
            </a:r>
          </a:p>
          <a:p>
            <a:pPr lvl="3" indent="-285750"/>
            <a:r>
              <a:rPr lang="nl-BE" dirty="0"/>
              <a:t>Noodzakelijk voor de vervulling van een taak van algemeen belang of uitoefening van openbaar gezag</a:t>
            </a:r>
          </a:p>
          <a:p>
            <a:pPr lvl="3" indent="-285750"/>
            <a:r>
              <a:rPr lang="nl-BE" i="1" dirty="0">
                <a:solidFill>
                  <a:schemeClr val="tx1"/>
                </a:solidFill>
              </a:rPr>
              <a:t>Noodzakelijk voor de behartiging van de gerechtvaardigde belangen (</a:t>
            </a:r>
            <a:r>
              <a:rPr lang="nl-BE" b="1" i="1" dirty="0">
                <a:solidFill>
                  <a:schemeClr val="tx1"/>
                </a:solidFill>
              </a:rPr>
              <a:t>voeren van personeelsadministratie</a:t>
            </a:r>
            <a:r>
              <a:rPr lang="nl-BE" i="1" dirty="0">
                <a:solidFill>
                  <a:schemeClr val="tx1"/>
                </a:solidFill>
              </a:rPr>
              <a:t>)</a:t>
            </a:r>
          </a:p>
          <a:p>
            <a:pPr lvl="4">
              <a:buFont typeface="Wingdings" panose="05000000000000000000" pitchFamily="2" charset="2"/>
              <a:buChar char="Ø"/>
            </a:pPr>
            <a:r>
              <a:rPr lang="nl-BE" dirty="0"/>
              <a:t>	Noodzakelijk (proportionaliteit en subsidiariteit)* + afweging persoonlijke belangen en die van de ander**</a:t>
            </a:r>
          </a:p>
          <a:p>
            <a:pPr lvl="2"/>
            <a:r>
              <a:rPr lang="nl-BE" dirty="0"/>
              <a:t>Grondslag OK? Ook </a:t>
            </a:r>
            <a:r>
              <a:rPr lang="nl-BE" b="1" dirty="0"/>
              <a:t>zorgvuldig</a:t>
            </a:r>
            <a:r>
              <a:rPr lang="nl-BE" dirty="0"/>
              <a:t> te werk gaan</a:t>
            </a:r>
          </a:p>
          <a:p>
            <a:pPr lvl="2"/>
            <a:r>
              <a:rPr lang="nl-BE" b="1" dirty="0"/>
              <a:t>Aandachtspunten</a:t>
            </a:r>
            <a:r>
              <a:rPr lang="nl-BE" dirty="0"/>
              <a:t>: kunnen onderbouwen, informatieplicht t.o.v. betrokkene</a:t>
            </a:r>
          </a:p>
        </p:txBody>
      </p:sp>
    </p:spTree>
    <p:extLst>
      <p:ext uri="{BB962C8B-B14F-4D97-AF65-F5344CB8AC3E}">
        <p14:creationId xmlns:p14="http://schemas.microsoft.com/office/powerpoint/2010/main" val="3322820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Stap 2: grondslagen</a:t>
            </a:r>
          </a:p>
        </p:txBody>
      </p:sp>
      <p:sp>
        <p:nvSpPr>
          <p:cNvPr id="3" name="Tijdelijke aanduiding voor inhoud 2"/>
          <p:cNvSpPr>
            <a:spLocks noGrp="1"/>
          </p:cNvSpPr>
          <p:nvPr>
            <p:ph idx="1"/>
          </p:nvPr>
        </p:nvSpPr>
        <p:spPr/>
        <p:txBody>
          <a:bodyPr>
            <a:normAutofit fontScale="85000" lnSpcReduction="20000"/>
          </a:bodyPr>
          <a:lstStyle/>
          <a:p>
            <a:pPr marL="0" indent="0">
              <a:buNone/>
            </a:pPr>
            <a:r>
              <a:rPr lang="nl-BE" dirty="0"/>
              <a:t>2. Heeft u het recht om persoonsgegevens te verwerken?</a:t>
            </a:r>
          </a:p>
          <a:p>
            <a:pPr lvl="1"/>
            <a:r>
              <a:rPr lang="nl-BE" dirty="0"/>
              <a:t>BIJZONDERE</a:t>
            </a:r>
          </a:p>
          <a:p>
            <a:pPr lvl="2"/>
            <a:r>
              <a:rPr lang="nl-BE" dirty="0"/>
              <a:t>Grondslag </a:t>
            </a:r>
            <a:r>
              <a:rPr lang="nl-BE" b="1" dirty="0"/>
              <a:t>gewone</a:t>
            </a:r>
            <a:r>
              <a:rPr lang="nl-BE" dirty="0"/>
              <a:t> persoonsgegevens + </a:t>
            </a:r>
            <a:r>
              <a:rPr lang="nl-BE" b="1" dirty="0"/>
              <a:t>wettelijke uitzondering </a:t>
            </a:r>
            <a:r>
              <a:rPr lang="nl-BE" dirty="0"/>
              <a:t>(want </a:t>
            </a:r>
            <a:r>
              <a:rPr lang="nl-BE" b="1" dirty="0"/>
              <a:t>principieel verbod</a:t>
            </a:r>
            <a:r>
              <a:rPr lang="nl-BE" dirty="0"/>
              <a:t>)</a:t>
            </a:r>
          </a:p>
          <a:p>
            <a:pPr lvl="3"/>
            <a:r>
              <a:rPr lang="nl-BE" dirty="0"/>
              <a:t>Wettelijke uitzondering?</a:t>
            </a:r>
          </a:p>
          <a:p>
            <a:pPr lvl="4"/>
            <a:r>
              <a:rPr lang="nl-BE" dirty="0"/>
              <a:t>Uitdrukkelijke toestemming. Iemand kan uitdrukkelijke toestemming geven voor de verwerking van zijn of haar bijzondere persoonsgegevens voor het doel of de doelen die u heeft aangegeven; </a:t>
            </a:r>
          </a:p>
          <a:p>
            <a:pPr lvl="4"/>
            <a:r>
              <a:rPr lang="nl-BE" i="1" dirty="0">
                <a:solidFill>
                  <a:srgbClr val="000000"/>
                </a:solidFill>
              </a:rPr>
              <a:t>Verwerkingen die noodzakelijk zijn voor de uitvoering van verplichtingen en het uitoefenen van arbeidsrecht en het sociale zekerheidsrecht zoals geregeld in de nationale wet; </a:t>
            </a:r>
          </a:p>
          <a:p>
            <a:pPr lvl="4"/>
            <a:r>
              <a:rPr lang="nl-BE" dirty="0"/>
              <a:t>Verwerkingen die noodzakelijk zijn om de vitale belangen te beschermen;</a:t>
            </a:r>
          </a:p>
          <a:p>
            <a:pPr lvl="4"/>
            <a:r>
              <a:rPr lang="nl-BE" dirty="0"/>
              <a:t>Verwerkingen voor gerechtvaardigde activiteiten door een instantie zonder winstoogmerk. De instantie moet wel passende waarborgen hebben ingebouwd en het mag alleen gaan om gegevensverwerkingen van (voormalige) leden of personen die regelmatig contact met de instantie onderhouden;</a:t>
            </a:r>
          </a:p>
          <a:p>
            <a:pPr lvl="4"/>
            <a:r>
              <a:rPr lang="nl-BE" dirty="0"/>
              <a:t>Verwerkingen van persoonsgegevens die door de betrokken personen zelf openbaar zijn gemaakt;</a:t>
            </a:r>
          </a:p>
        </p:txBody>
      </p:sp>
    </p:spTree>
    <p:extLst>
      <p:ext uri="{BB962C8B-B14F-4D97-AF65-F5344CB8AC3E}">
        <p14:creationId xmlns:p14="http://schemas.microsoft.com/office/powerpoint/2010/main" val="1681598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Stap 2: grondslagen</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BE" dirty="0"/>
              <a:t>2. Heeft u het recht om persoonsgegevens te verwerken?</a:t>
            </a:r>
          </a:p>
          <a:p>
            <a:pPr lvl="1"/>
            <a:r>
              <a:rPr lang="nl-BE" dirty="0"/>
              <a:t>BIJZONDERE</a:t>
            </a:r>
          </a:p>
          <a:p>
            <a:pPr lvl="2"/>
            <a:r>
              <a:rPr lang="nl-BE" dirty="0"/>
              <a:t>Grondslag </a:t>
            </a:r>
            <a:r>
              <a:rPr lang="nl-BE" b="1" dirty="0"/>
              <a:t>gewone</a:t>
            </a:r>
            <a:r>
              <a:rPr lang="nl-BE" dirty="0"/>
              <a:t> persoonsgegevens + </a:t>
            </a:r>
            <a:r>
              <a:rPr lang="nl-BE" b="1" dirty="0"/>
              <a:t>wettelijke uitzondering </a:t>
            </a:r>
            <a:r>
              <a:rPr lang="nl-BE" dirty="0"/>
              <a:t>(want </a:t>
            </a:r>
            <a:r>
              <a:rPr lang="nl-BE" b="1" dirty="0"/>
              <a:t>principieel verbod</a:t>
            </a:r>
            <a:r>
              <a:rPr lang="nl-BE" dirty="0"/>
              <a:t>)</a:t>
            </a:r>
          </a:p>
          <a:p>
            <a:pPr lvl="3"/>
            <a:r>
              <a:rPr lang="nl-BE" dirty="0"/>
              <a:t>Wettelijke uitzondering?</a:t>
            </a:r>
          </a:p>
          <a:p>
            <a:pPr lvl="4"/>
            <a:r>
              <a:rPr lang="nl-BE" dirty="0"/>
              <a:t>Verwerkingen die noodzakelijk zijn voor rechtsvordering of rechtsbevoegdheden;</a:t>
            </a:r>
          </a:p>
          <a:p>
            <a:pPr lvl="4"/>
            <a:r>
              <a:rPr lang="nl-BE" dirty="0"/>
              <a:t>Verwerkingen met een zwaarwegend algemeen belang. Daarbij moet u de evenredigheid en de inhoud van het recht op bescherming respecteren. Ook moet u de maatregelen treffen zoals geregeld in een nationale wet;</a:t>
            </a:r>
          </a:p>
          <a:p>
            <a:pPr lvl="4"/>
            <a:r>
              <a:rPr lang="nl-BE" dirty="0"/>
              <a:t>Verwerkingen die noodzakelijk voor de doelen gezondheidszorg, sociale diensten en arbeidsongeschiktheid, zoals geregeld in een nationale wet; </a:t>
            </a:r>
          </a:p>
          <a:p>
            <a:pPr lvl="4"/>
            <a:r>
              <a:rPr lang="nl-BE" dirty="0"/>
              <a:t>Verwerkingen die noodzakelijk zijn voor de volksgezondheid, zoals geregeld in een nationale wet;</a:t>
            </a:r>
          </a:p>
          <a:p>
            <a:pPr lvl="4"/>
            <a:r>
              <a:rPr lang="nl-BE" dirty="0"/>
              <a:t>Verwerkingen die noodzakelijk zijn voor archivering in het algemeen belang, wetenschappelijk of historisch onderzoek of statische doeleinden.</a:t>
            </a:r>
          </a:p>
        </p:txBody>
      </p:sp>
    </p:spTree>
    <p:extLst>
      <p:ext uri="{BB962C8B-B14F-4D97-AF65-F5344CB8AC3E}">
        <p14:creationId xmlns:p14="http://schemas.microsoft.com/office/powerpoint/2010/main" val="226256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Stap 3: functionaris gegevensbescherming</a:t>
            </a:r>
          </a:p>
        </p:txBody>
      </p:sp>
      <p:sp>
        <p:nvSpPr>
          <p:cNvPr id="3" name="Tijdelijke aanduiding voor inhoud 2"/>
          <p:cNvSpPr>
            <a:spLocks noGrp="1"/>
          </p:cNvSpPr>
          <p:nvPr>
            <p:ph idx="1"/>
          </p:nvPr>
        </p:nvSpPr>
        <p:spPr/>
        <p:txBody>
          <a:bodyPr>
            <a:normAutofit/>
          </a:bodyPr>
          <a:lstStyle/>
          <a:p>
            <a:pPr marL="0" indent="0">
              <a:buNone/>
            </a:pPr>
            <a:r>
              <a:rPr lang="nl-BE" dirty="0"/>
              <a:t>3. Heeft u een functionaris gegevensbescherming nodig?</a:t>
            </a:r>
          </a:p>
          <a:p>
            <a:pPr lvl="1"/>
            <a:r>
              <a:rPr lang="nl-BE" dirty="0"/>
              <a:t>Waarschijnlijk niet want …</a:t>
            </a:r>
          </a:p>
          <a:p>
            <a:pPr lvl="2"/>
            <a:r>
              <a:rPr lang="nl-BE" dirty="0"/>
              <a:t>geen overheidsinstantie of overheidsorgaan</a:t>
            </a:r>
          </a:p>
          <a:p>
            <a:pPr lvl="2"/>
            <a:r>
              <a:rPr lang="nl-BE" dirty="0"/>
              <a:t>geen verwerking van bijzondere en/of strafrechtelijke persoonsgegevens op grote schaal en dit is ook niet kernactiviteit van de organisatie</a:t>
            </a:r>
          </a:p>
          <a:p>
            <a:pPr lvl="2"/>
            <a:r>
              <a:rPr lang="nl-BE" dirty="0"/>
              <a:t>geen regelmatige of stelselmatige observatie van betrokkenen op grote schaal en dit is ook niet kernactiviteit van de organisatie</a:t>
            </a:r>
          </a:p>
          <a:p>
            <a:pPr lvl="1"/>
            <a:r>
              <a:rPr lang="nl-BE" dirty="0"/>
              <a:t>Aandachtspunt: kunnen onderbouwen</a:t>
            </a:r>
          </a:p>
        </p:txBody>
      </p:sp>
    </p:spTree>
    <p:extLst>
      <p:ext uri="{BB962C8B-B14F-4D97-AF65-F5344CB8AC3E}">
        <p14:creationId xmlns:p14="http://schemas.microsoft.com/office/powerpoint/2010/main" val="12455510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1971</Words>
  <Application>Microsoft Office PowerPoint</Application>
  <PresentationFormat>Widescreen</PresentationFormat>
  <Paragraphs>202</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Garamond</vt:lpstr>
      <vt:lpstr>Wingdings</vt:lpstr>
      <vt:lpstr>Organisch</vt:lpstr>
      <vt:lpstr>GDPR &amp;  niet-journalistieke doeleinden</vt:lpstr>
      <vt:lpstr>Intro</vt:lpstr>
      <vt:lpstr>Verplichtingen onder de GDPR</vt:lpstr>
      <vt:lpstr>Stap 1: categorieën van persoonsgegevens</vt:lpstr>
      <vt:lpstr>Stap 1: categorieën van persoonsgegevens</vt:lpstr>
      <vt:lpstr>Stap 2: grondslagen</vt:lpstr>
      <vt:lpstr>Stap 2: grondslagen</vt:lpstr>
      <vt:lpstr>Stap 2: grondslagen</vt:lpstr>
      <vt:lpstr>Stap 3: functionaris gegevensbescherming</vt:lpstr>
      <vt:lpstr>Stap 4: data protection impact assessment</vt:lpstr>
      <vt:lpstr>Stap 5: privacy by design en privacy by default</vt:lpstr>
      <vt:lpstr>Stap 6: register verwerkingsactiviteiten</vt:lpstr>
      <vt:lpstr>Stap 6: register verwerkingsactiviteiten</vt:lpstr>
      <vt:lpstr>Stap 6: register verwerkingsactiviteiten</vt:lpstr>
      <vt:lpstr>Stap 7: beveiliging</vt:lpstr>
      <vt:lpstr>Stap 8: verwerkerovereenkomsten</vt:lpstr>
      <vt:lpstr>Stap 9: informatieplicht</vt:lpstr>
      <vt:lpstr>Stap 10: privacyrechten</vt:lpstr>
      <vt:lpstr>Conclusie</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GDPR and journalism</dc:title>
  <dc:creator>Michils Charlotte</dc:creator>
  <cp:lastModifiedBy>Frank Geeraert</cp:lastModifiedBy>
  <cp:revision>119</cp:revision>
  <dcterms:created xsi:type="dcterms:W3CDTF">2018-09-14T08:48:43Z</dcterms:created>
  <dcterms:modified xsi:type="dcterms:W3CDTF">2024-02-23T12:29:44Z</dcterms:modified>
</cp:coreProperties>
</file>