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7" r:id="rId3"/>
    <p:sldId id="257" r:id="rId4"/>
    <p:sldId id="258" r:id="rId5"/>
    <p:sldId id="259" r:id="rId6"/>
    <p:sldId id="260" r:id="rId7"/>
    <p:sldId id="261" r:id="rId8"/>
    <p:sldId id="262" r:id="rId9"/>
    <p:sldId id="263" r:id="rId10"/>
    <p:sldId id="264" r:id="rId11"/>
    <p:sldId id="286"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8" r:id="rId32"/>
    <p:sldId id="284" r:id="rId33"/>
    <p:sldId id="285" r:id="rId34"/>
  </p:sldIdLst>
  <p:sldSz cx="12192000" cy="6858000"/>
  <p:notesSz cx="6670675" cy="9777413"/>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78" d="100"/>
          <a:sy n="78" d="100"/>
        </p:scale>
        <p:origin x="74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a:t>Klik om de stijl te bewerken</a:t>
            </a:r>
            <a:endParaRPr lang="nl-BE"/>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nl-BE"/>
          </a:p>
        </p:txBody>
      </p:sp>
      <p:sp>
        <p:nvSpPr>
          <p:cNvPr id="4" name="Tijdelijke aanduiding voor datum 3"/>
          <p:cNvSpPr>
            <a:spLocks noGrp="1"/>
          </p:cNvSpPr>
          <p:nvPr>
            <p:ph type="dt" sz="half" idx="10"/>
          </p:nvPr>
        </p:nvSpPr>
        <p:spPr/>
        <p:txBody>
          <a:bodyPr/>
          <a:lstStyle/>
          <a:p>
            <a:fld id="{010A42E8-550F-4698-AD48-CE97F47EE1EE}" type="datetimeFigureOut">
              <a:rPr lang="nl-BE" smtClean="0"/>
              <a:t>23/02/2024</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31EA7182-2FC4-4DBC-A2DD-5B79C25F9D9B}" type="slidenum">
              <a:rPr lang="nl-BE" smtClean="0"/>
              <a:t>‹#›</a:t>
            </a:fld>
            <a:endParaRPr lang="nl-BE"/>
          </a:p>
        </p:txBody>
      </p:sp>
    </p:spTree>
    <p:extLst>
      <p:ext uri="{BB962C8B-B14F-4D97-AF65-F5344CB8AC3E}">
        <p14:creationId xmlns:p14="http://schemas.microsoft.com/office/powerpoint/2010/main" val="27377788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nl-BE"/>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p:cNvSpPr>
            <a:spLocks noGrp="1"/>
          </p:cNvSpPr>
          <p:nvPr>
            <p:ph type="dt" sz="half" idx="10"/>
          </p:nvPr>
        </p:nvSpPr>
        <p:spPr/>
        <p:txBody>
          <a:bodyPr/>
          <a:lstStyle/>
          <a:p>
            <a:fld id="{010A42E8-550F-4698-AD48-CE97F47EE1EE}" type="datetimeFigureOut">
              <a:rPr lang="nl-BE" smtClean="0"/>
              <a:t>23/02/2024</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31EA7182-2FC4-4DBC-A2DD-5B79C25F9D9B}" type="slidenum">
              <a:rPr lang="nl-BE" smtClean="0"/>
              <a:t>‹#›</a:t>
            </a:fld>
            <a:endParaRPr lang="nl-BE"/>
          </a:p>
        </p:txBody>
      </p:sp>
    </p:spTree>
    <p:extLst>
      <p:ext uri="{BB962C8B-B14F-4D97-AF65-F5344CB8AC3E}">
        <p14:creationId xmlns:p14="http://schemas.microsoft.com/office/powerpoint/2010/main" val="39213535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a:t>Klik om de stijl te bewerken</a:t>
            </a:r>
            <a:endParaRPr lang="nl-BE"/>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p:cNvSpPr>
            <a:spLocks noGrp="1"/>
          </p:cNvSpPr>
          <p:nvPr>
            <p:ph type="dt" sz="half" idx="10"/>
          </p:nvPr>
        </p:nvSpPr>
        <p:spPr/>
        <p:txBody>
          <a:bodyPr/>
          <a:lstStyle/>
          <a:p>
            <a:fld id="{010A42E8-550F-4698-AD48-CE97F47EE1EE}" type="datetimeFigureOut">
              <a:rPr lang="nl-BE" smtClean="0"/>
              <a:t>23/02/2024</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31EA7182-2FC4-4DBC-A2DD-5B79C25F9D9B}" type="slidenum">
              <a:rPr lang="nl-BE" smtClean="0"/>
              <a:t>‹#›</a:t>
            </a:fld>
            <a:endParaRPr lang="nl-BE"/>
          </a:p>
        </p:txBody>
      </p:sp>
    </p:spTree>
    <p:extLst>
      <p:ext uri="{BB962C8B-B14F-4D97-AF65-F5344CB8AC3E}">
        <p14:creationId xmlns:p14="http://schemas.microsoft.com/office/powerpoint/2010/main" val="13032545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nl-BE"/>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p:cNvSpPr>
            <a:spLocks noGrp="1"/>
          </p:cNvSpPr>
          <p:nvPr>
            <p:ph type="dt" sz="half" idx="10"/>
          </p:nvPr>
        </p:nvSpPr>
        <p:spPr/>
        <p:txBody>
          <a:bodyPr/>
          <a:lstStyle/>
          <a:p>
            <a:fld id="{010A42E8-550F-4698-AD48-CE97F47EE1EE}" type="datetimeFigureOut">
              <a:rPr lang="nl-BE" smtClean="0"/>
              <a:t>23/02/2024</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31EA7182-2FC4-4DBC-A2DD-5B79C25F9D9B}" type="slidenum">
              <a:rPr lang="nl-BE" smtClean="0"/>
              <a:t>‹#›</a:t>
            </a:fld>
            <a:endParaRPr lang="nl-BE"/>
          </a:p>
        </p:txBody>
      </p:sp>
    </p:spTree>
    <p:extLst>
      <p:ext uri="{BB962C8B-B14F-4D97-AF65-F5344CB8AC3E}">
        <p14:creationId xmlns:p14="http://schemas.microsoft.com/office/powerpoint/2010/main" val="5323282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a:t>Klik om de stijl te bewerken</a:t>
            </a:r>
            <a:endParaRPr lang="nl-BE"/>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p>
            <a:fld id="{010A42E8-550F-4698-AD48-CE97F47EE1EE}" type="datetimeFigureOut">
              <a:rPr lang="nl-BE" smtClean="0"/>
              <a:t>23/02/2024</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31EA7182-2FC4-4DBC-A2DD-5B79C25F9D9B}" type="slidenum">
              <a:rPr lang="nl-BE" smtClean="0"/>
              <a:t>‹#›</a:t>
            </a:fld>
            <a:endParaRPr lang="nl-BE"/>
          </a:p>
        </p:txBody>
      </p:sp>
    </p:spTree>
    <p:extLst>
      <p:ext uri="{BB962C8B-B14F-4D97-AF65-F5344CB8AC3E}">
        <p14:creationId xmlns:p14="http://schemas.microsoft.com/office/powerpoint/2010/main" val="15068354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nl-BE"/>
          </a:p>
        </p:txBody>
      </p:sp>
      <p:sp>
        <p:nvSpPr>
          <p:cNvPr id="3" name="Tijdelijke aanduiding voor inhoud 2"/>
          <p:cNvSpPr>
            <a:spLocks noGrp="1"/>
          </p:cNvSpPr>
          <p:nvPr>
            <p:ph sz="half" idx="1"/>
          </p:nvPr>
        </p:nvSpPr>
        <p:spPr>
          <a:xfrm>
            <a:off x="838200" y="1825625"/>
            <a:ext cx="5181600" cy="435133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inhoud 3"/>
          <p:cNvSpPr>
            <a:spLocks noGrp="1"/>
          </p:cNvSpPr>
          <p:nvPr>
            <p:ph sz="half" idx="2"/>
          </p:nvPr>
        </p:nvSpPr>
        <p:spPr>
          <a:xfrm>
            <a:off x="6172200" y="1825625"/>
            <a:ext cx="5181600" cy="435133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5" name="Tijdelijke aanduiding voor datum 4"/>
          <p:cNvSpPr>
            <a:spLocks noGrp="1"/>
          </p:cNvSpPr>
          <p:nvPr>
            <p:ph type="dt" sz="half" idx="10"/>
          </p:nvPr>
        </p:nvSpPr>
        <p:spPr/>
        <p:txBody>
          <a:bodyPr/>
          <a:lstStyle/>
          <a:p>
            <a:fld id="{010A42E8-550F-4698-AD48-CE97F47EE1EE}" type="datetimeFigureOut">
              <a:rPr lang="nl-BE" smtClean="0"/>
              <a:t>23/02/2024</a:t>
            </a:fld>
            <a:endParaRPr lang="nl-BE"/>
          </a:p>
        </p:txBody>
      </p:sp>
      <p:sp>
        <p:nvSpPr>
          <p:cNvPr id="6" name="Tijdelijke aanduiding voor voettekst 5"/>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p:txBody>
          <a:bodyPr/>
          <a:lstStyle/>
          <a:p>
            <a:fld id="{31EA7182-2FC4-4DBC-A2DD-5B79C25F9D9B}" type="slidenum">
              <a:rPr lang="nl-BE" smtClean="0"/>
              <a:t>‹#›</a:t>
            </a:fld>
            <a:endParaRPr lang="nl-BE"/>
          </a:p>
        </p:txBody>
      </p:sp>
    </p:spTree>
    <p:extLst>
      <p:ext uri="{BB962C8B-B14F-4D97-AF65-F5344CB8AC3E}">
        <p14:creationId xmlns:p14="http://schemas.microsoft.com/office/powerpoint/2010/main" val="18483813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a:t>Klik om de stijl te bewerken</a:t>
            </a:r>
            <a:endParaRPr lang="nl-BE"/>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7" name="Tijdelijke aanduiding voor datum 6"/>
          <p:cNvSpPr>
            <a:spLocks noGrp="1"/>
          </p:cNvSpPr>
          <p:nvPr>
            <p:ph type="dt" sz="half" idx="10"/>
          </p:nvPr>
        </p:nvSpPr>
        <p:spPr/>
        <p:txBody>
          <a:bodyPr/>
          <a:lstStyle/>
          <a:p>
            <a:fld id="{010A42E8-550F-4698-AD48-CE97F47EE1EE}" type="datetimeFigureOut">
              <a:rPr lang="nl-BE" smtClean="0"/>
              <a:t>23/02/2024</a:t>
            </a:fld>
            <a:endParaRPr lang="nl-BE"/>
          </a:p>
        </p:txBody>
      </p:sp>
      <p:sp>
        <p:nvSpPr>
          <p:cNvPr id="8" name="Tijdelijke aanduiding voor voettekst 7"/>
          <p:cNvSpPr>
            <a:spLocks noGrp="1"/>
          </p:cNvSpPr>
          <p:nvPr>
            <p:ph type="ftr" sz="quarter" idx="11"/>
          </p:nvPr>
        </p:nvSpPr>
        <p:spPr/>
        <p:txBody>
          <a:bodyPr/>
          <a:lstStyle/>
          <a:p>
            <a:endParaRPr lang="nl-BE"/>
          </a:p>
        </p:txBody>
      </p:sp>
      <p:sp>
        <p:nvSpPr>
          <p:cNvPr id="9" name="Tijdelijke aanduiding voor dianummer 8"/>
          <p:cNvSpPr>
            <a:spLocks noGrp="1"/>
          </p:cNvSpPr>
          <p:nvPr>
            <p:ph type="sldNum" sz="quarter" idx="12"/>
          </p:nvPr>
        </p:nvSpPr>
        <p:spPr/>
        <p:txBody>
          <a:bodyPr/>
          <a:lstStyle/>
          <a:p>
            <a:fld id="{31EA7182-2FC4-4DBC-A2DD-5B79C25F9D9B}" type="slidenum">
              <a:rPr lang="nl-BE" smtClean="0"/>
              <a:t>‹#›</a:t>
            </a:fld>
            <a:endParaRPr lang="nl-BE"/>
          </a:p>
        </p:txBody>
      </p:sp>
    </p:spTree>
    <p:extLst>
      <p:ext uri="{BB962C8B-B14F-4D97-AF65-F5344CB8AC3E}">
        <p14:creationId xmlns:p14="http://schemas.microsoft.com/office/powerpoint/2010/main" val="42895301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nl-BE"/>
          </a:p>
        </p:txBody>
      </p:sp>
      <p:sp>
        <p:nvSpPr>
          <p:cNvPr id="3" name="Tijdelijke aanduiding voor datum 2"/>
          <p:cNvSpPr>
            <a:spLocks noGrp="1"/>
          </p:cNvSpPr>
          <p:nvPr>
            <p:ph type="dt" sz="half" idx="10"/>
          </p:nvPr>
        </p:nvSpPr>
        <p:spPr/>
        <p:txBody>
          <a:bodyPr/>
          <a:lstStyle/>
          <a:p>
            <a:fld id="{010A42E8-550F-4698-AD48-CE97F47EE1EE}" type="datetimeFigureOut">
              <a:rPr lang="nl-BE" smtClean="0"/>
              <a:t>23/02/2024</a:t>
            </a:fld>
            <a:endParaRPr lang="nl-BE"/>
          </a:p>
        </p:txBody>
      </p:sp>
      <p:sp>
        <p:nvSpPr>
          <p:cNvPr id="4" name="Tijdelijke aanduiding voor voettekst 3"/>
          <p:cNvSpPr>
            <a:spLocks noGrp="1"/>
          </p:cNvSpPr>
          <p:nvPr>
            <p:ph type="ftr" sz="quarter" idx="11"/>
          </p:nvPr>
        </p:nvSpPr>
        <p:spPr/>
        <p:txBody>
          <a:bodyPr/>
          <a:lstStyle/>
          <a:p>
            <a:endParaRPr lang="nl-BE"/>
          </a:p>
        </p:txBody>
      </p:sp>
      <p:sp>
        <p:nvSpPr>
          <p:cNvPr id="5" name="Tijdelijke aanduiding voor dianummer 4"/>
          <p:cNvSpPr>
            <a:spLocks noGrp="1"/>
          </p:cNvSpPr>
          <p:nvPr>
            <p:ph type="sldNum" sz="quarter" idx="12"/>
          </p:nvPr>
        </p:nvSpPr>
        <p:spPr/>
        <p:txBody>
          <a:bodyPr/>
          <a:lstStyle/>
          <a:p>
            <a:fld id="{31EA7182-2FC4-4DBC-A2DD-5B79C25F9D9B}" type="slidenum">
              <a:rPr lang="nl-BE" smtClean="0"/>
              <a:t>‹#›</a:t>
            </a:fld>
            <a:endParaRPr lang="nl-BE"/>
          </a:p>
        </p:txBody>
      </p:sp>
    </p:spTree>
    <p:extLst>
      <p:ext uri="{BB962C8B-B14F-4D97-AF65-F5344CB8AC3E}">
        <p14:creationId xmlns:p14="http://schemas.microsoft.com/office/powerpoint/2010/main" val="3298963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010A42E8-550F-4698-AD48-CE97F47EE1EE}" type="datetimeFigureOut">
              <a:rPr lang="nl-BE" smtClean="0"/>
              <a:t>23/02/2024</a:t>
            </a:fld>
            <a:endParaRPr lang="nl-BE"/>
          </a:p>
        </p:txBody>
      </p:sp>
      <p:sp>
        <p:nvSpPr>
          <p:cNvPr id="3" name="Tijdelijke aanduiding voor voettekst 2"/>
          <p:cNvSpPr>
            <a:spLocks noGrp="1"/>
          </p:cNvSpPr>
          <p:nvPr>
            <p:ph type="ftr" sz="quarter" idx="11"/>
          </p:nvPr>
        </p:nvSpPr>
        <p:spPr/>
        <p:txBody>
          <a:bodyPr/>
          <a:lstStyle/>
          <a:p>
            <a:endParaRPr lang="nl-BE"/>
          </a:p>
        </p:txBody>
      </p:sp>
      <p:sp>
        <p:nvSpPr>
          <p:cNvPr id="4" name="Tijdelijke aanduiding voor dianummer 3"/>
          <p:cNvSpPr>
            <a:spLocks noGrp="1"/>
          </p:cNvSpPr>
          <p:nvPr>
            <p:ph type="sldNum" sz="quarter" idx="12"/>
          </p:nvPr>
        </p:nvSpPr>
        <p:spPr/>
        <p:txBody>
          <a:bodyPr/>
          <a:lstStyle/>
          <a:p>
            <a:fld id="{31EA7182-2FC4-4DBC-A2DD-5B79C25F9D9B}" type="slidenum">
              <a:rPr lang="nl-BE" smtClean="0"/>
              <a:t>‹#›</a:t>
            </a:fld>
            <a:endParaRPr lang="nl-BE"/>
          </a:p>
        </p:txBody>
      </p:sp>
    </p:spTree>
    <p:extLst>
      <p:ext uri="{BB962C8B-B14F-4D97-AF65-F5344CB8AC3E}">
        <p14:creationId xmlns:p14="http://schemas.microsoft.com/office/powerpoint/2010/main" val="12231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endParaRPr lang="nl-BE"/>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010A42E8-550F-4698-AD48-CE97F47EE1EE}" type="datetimeFigureOut">
              <a:rPr lang="nl-BE" smtClean="0"/>
              <a:t>23/02/2024</a:t>
            </a:fld>
            <a:endParaRPr lang="nl-BE"/>
          </a:p>
        </p:txBody>
      </p:sp>
      <p:sp>
        <p:nvSpPr>
          <p:cNvPr id="6" name="Tijdelijke aanduiding voor voettekst 5"/>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p:txBody>
          <a:bodyPr/>
          <a:lstStyle/>
          <a:p>
            <a:fld id="{31EA7182-2FC4-4DBC-A2DD-5B79C25F9D9B}" type="slidenum">
              <a:rPr lang="nl-BE" smtClean="0"/>
              <a:t>‹#›</a:t>
            </a:fld>
            <a:endParaRPr lang="nl-BE"/>
          </a:p>
        </p:txBody>
      </p:sp>
    </p:spTree>
    <p:extLst>
      <p:ext uri="{BB962C8B-B14F-4D97-AF65-F5344CB8AC3E}">
        <p14:creationId xmlns:p14="http://schemas.microsoft.com/office/powerpoint/2010/main" val="14086645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endParaRPr lang="nl-BE"/>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BE"/>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010A42E8-550F-4698-AD48-CE97F47EE1EE}" type="datetimeFigureOut">
              <a:rPr lang="nl-BE" smtClean="0"/>
              <a:t>23/02/2024</a:t>
            </a:fld>
            <a:endParaRPr lang="nl-BE"/>
          </a:p>
        </p:txBody>
      </p:sp>
      <p:sp>
        <p:nvSpPr>
          <p:cNvPr id="6" name="Tijdelijke aanduiding voor voettekst 5"/>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p:txBody>
          <a:bodyPr/>
          <a:lstStyle/>
          <a:p>
            <a:fld id="{31EA7182-2FC4-4DBC-A2DD-5B79C25F9D9B}" type="slidenum">
              <a:rPr lang="nl-BE" smtClean="0"/>
              <a:t>‹#›</a:t>
            </a:fld>
            <a:endParaRPr lang="nl-BE"/>
          </a:p>
        </p:txBody>
      </p:sp>
    </p:spTree>
    <p:extLst>
      <p:ext uri="{BB962C8B-B14F-4D97-AF65-F5344CB8AC3E}">
        <p14:creationId xmlns:p14="http://schemas.microsoft.com/office/powerpoint/2010/main" val="1223068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de stijl te bewerken</a:t>
            </a:r>
            <a:endParaRPr lang="nl-BE"/>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0A42E8-550F-4698-AD48-CE97F47EE1EE}" type="datetimeFigureOut">
              <a:rPr lang="nl-BE" smtClean="0"/>
              <a:t>23/02/2024</a:t>
            </a:fld>
            <a:endParaRPr lang="nl-BE"/>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BE"/>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EA7182-2FC4-4DBC-A2DD-5B79C25F9D9B}" type="slidenum">
              <a:rPr lang="nl-BE" smtClean="0"/>
              <a:t>‹#›</a:t>
            </a:fld>
            <a:endParaRPr lang="nl-BE"/>
          </a:p>
        </p:txBody>
      </p:sp>
    </p:spTree>
    <p:extLst>
      <p:ext uri="{BB962C8B-B14F-4D97-AF65-F5344CB8AC3E}">
        <p14:creationId xmlns:p14="http://schemas.microsoft.com/office/powerpoint/2010/main" val="35035511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mailto:info@journalist.b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BE" dirty="0"/>
              <a:t>De GDPR en journalistiek</a:t>
            </a:r>
          </a:p>
        </p:txBody>
      </p:sp>
      <p:sp>
        <p:nvSpPr>
          <p:cNvPr id="3" name="Ondertitel 2"/>
          <p:cNvSpPr>
            <a:spLocks noGrp="1"/>
          </p:cNvSpPr>
          <p:nvPr>
            <p:ph type="subTitle" idx="1"/>
          </p:nvPr>
        </p:nvSpPr>
        <p:spPr/>
        <p:txBody>
          <a:bodyPr>
            <a:normAutofit lnSpcReduction="10000"/>
          </a:bodyPr>
          <a:lstStyle/>
          <a:p>
            <a:endParaRPr lang="nl-BE" dirty="0"/>
          </a:p>
          <a:p>
            <a:r>
              <a:rPr lang="nl-BE" dirty="0"/>
              <a:t>Infosessie 20 november 2018</a:t>
            </a:r>
          </a:p>
          <a:p>
            <a:endParaRPr lang="nl-BE" dirty="0"/>
          </a:p>
          <a:p>
            <a:r>
              <a:rPr lang="nl-BE" dirty="0" err="1"/>
              <a:t>MediAcademie</a:t>
            </a:r>
            <a:r>
              <a:rPr lang="nl-BE" dirty="0"/>
              <a:t> &amp; VVJ</a:t>
            </a:r>
          </a:p>
        </p:txBody>
      </p:sp>
    </p:spTree>
    <p:extLst>
      <p:ext uri="{BB962C8B-B14F-4D97-AF65-F5344CB8AC3E}">
        <p14:creationId xmlns:p14="http://schemas.microsoft.com/office/powerpoint/2010/main" val="38208076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De GDPR: </a:t>
            </a:r>
            <a:r>
              <a:rPr lang="nl-BE" b="1" dirty="0"/>
              <a:t>voor wie ?</a:t>
            </a:r>
            <a:endParaRPr lang="nl-BE" dirty="0"/>
          </a:p>
        </p:txBody>
      </p:sp>
      <p:sp>
        <p:nvSpPr>
          <p:cNvPr id="3" name="Tijdelijke aanduiding voor inhoud 2"/>
          <p:cNvSpPr>
            <a:spLocks noGrp="1"/>
          </p:cNvSpPr>
          <p:nvPr>
            <p:ph idx="1"/>
          </p:nvPr>
        </p:nvSpPr>
        <p:spPr/>
        <p:txBody>
          <a:bodyPr>
            <a:normAutofit fontScale="92500" lnSpcReduction="20000"/>
          </a:bodyPr>
          <a:lstStyle/>
          <a:p>
            <a:pPr marL="457200" lvl="1" indent="0">
              <a:buNone/>
            </a:pPr>
            <a:endParaRPr lang="nl-BE" sz="2800" b="1" dirty="0"/>
          </a:p>
          <a:p>
            <a:pPr marL="457200" lvl="1" indent="0">
              <a:buNone/>
            </a:pPr>
            <a:r>
              <a:rPr lang="nl-BE" sz="2800" b="1" dirty="0"/>
              <a:t>Iedereen die professioneel persoonsgegevens verwerkt…</a:t>
            </a:r>
          </a:p>
          <a:p>
            <a:pPr marL="457200" lvl="1" indent="0">
              <a:buNone/>
            </a:pPr>
            <a:r>
              <a:rPr lang="nl-BE" sz="2800" b="1" dirty="0"/>
              <a:t>… </a:t>
            </a:r>
            <a:r>
              <a:rPr lang="nl-BE" sz="2800" b="1" dirty="0" err="1"/>
              <a:t>mààr</a:t>
            </a:r>
            <a:r>
              <a:rPr lang="nl-BE" sz="2800" b="1" dirty="0"/>
              <a:t> met VRIJSTELLINGEN VOOR JOURNALISTEN</a:t>
            </a:r>
          </a:p>
          <a:p>
            <a:pPr marL="457200" lvl="1" indent="0">
              <a:buNone/>
            </a:pPr>
            <a:endParaRPr lang="nl-BE" dirty="0"/>
          </a:p>
          <a:p>
            <a:pPr marL="0" indent="0">
              <a:buNone/>
            </a:pPr>
            <a:r>
              <a:rPr lang="nl-BE" dirty="0"/>
              <a:t>Wie is ‘journalist’ ?</a:t>
            </a:r>
          </a:p>
          <a:p>
            <a:pPr marL="0" indent="0">
              <a:buNone/>
            </a:pPr>
            <a:endParaRPr lang="nl-BE" sz="2000" i="1" dirty="0"/>
          </a:p>
          <a:p>
            <a:pPr marL="0" indent="0">
              <a:buNone/>
            </a:pPr>
            <a:r>
              <a:rPr lang="nl-BE" sz="2000" i="1" dirty="0"/>
              <a:t>Artikel 24 Belgische Uitvoeringswet:</a:t>
            </a:r>
            <a:endParaRPr lang="nl-BE" sz="2000" dirty="0"/>
          </a:p>
          <a:p>
            <a:pPr marL="0" indent="0">
              <a:buNone/>
            </a:pPr>
            <a:r>
              <a:rPr lang="nl-BE" sz="2000" dirty="0"/>
              <a:t>De verwerking van persoonsgegevens voor journalistieke doeleinden  =  “de voorbereiding, het verzamelen, opstellen, voortbrengen, verspreiden of archiveren ten behoeve van het informeren van het publiek, met behulp van elke media en waarbij de verwerkingsverantwoordelijke zich de naleving van journalistieke deontologische regels tot taak stelt”</a:t>
            </a:r>
          </a:p>
          <a:p>
            <a:pPr marL="0" indent="0">
              <a:buNone/>
            </a:pPr>
            <a:endParaRPr lang="nl-BE" sz="2000" dirty="0"/>
          </a:p>
          <a:p>
            <a:pPr marL="0" indent="0">
              <a:buNone/>
            </a:pPr>
            <a:r>
              <a:rPr lang="nl-BE" sz="2000" i="1" dirty="0"/>
              <a:t>Memorie van toelichting:</a:t>
            </a:r>
            <a:r>
              <a:rPr lang="nl-BE" sz="2000" dirty="0"/>
              <a:t> verwijst uitdrukkelijk naar de Code van de Raad voor de Journalistiek !</a:t>
            </a:r>
          </a:p>
        </p:txBody>
      </p:sp>
    </p:spTree>
    <p:extLst>
      <p:ext uri="{BB962C8B-B14F-4D97-AF65-F5344CB8AC3E}">
        <p14:creationId xmlns:p14="http://schemas.microsoft.com/office/powerpoint/2010/main" val="2837598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De GDPR: </a:t>
            </a:r>
            <a:r>
              <a:rPr lang="nl-BE" b="1" dirty="0"/>
              <a:t>voor wie ?</a:t>
            </a:r>
            <a:endParaRPr lang="nl-BE" dirty="0"/>
          </a:p>
        </p:txBody>
      </p:sp>
      <p:sp>
        <p:nvSpPr>
          <p:cNvPr id="3" name="Tijdelijke aanduiding voor inhoud 2"/>
          <p:cNvSpPr>
            <a:spLocks noGrp="1"/>
          </p:cNvSpPr>
          <p:nvPr>
            <p:ph idx="1"/>
          </p:nvPr>
        </p:nvSpPr>
        <p:spPr/>
        <p:txBody>
          <a:bodyPr/>
          <a:lstStyle/>
          <a:p>
            <a:pPr marL="0" indent="0">
              <a:buNone/>
            </a:pPr>
            <a:endParaRPr lang="nl-BE" dirty="0"/>
          </a:p>
          <a:p>
            <a:pPr marL="457200" lvl="1" indent="0">
              <a:buNone/>
            </a:pPr>
            <a:r>
              <a:rPr lang="nl-BE" sz="2800" b="1" dirty="0"/>
              <a:t>Iedereen die professioneel persoonsgegevens verwerkt…</a:t>
            </a:r>
          </a:p>
          <a:p>
            <a:pPr marL="457200" lvl="1" indent="0">
              <a:buNone/>
            </a:pPr>
            <a:r>
              <a:rPr lang="nl-BE" sz="2800" b="1" dirty="0"/>
              <a:t>… </a:t>
            </a:r>
            <a:r>
              <a:rPr lang="nl-BE" sz="2800" b="1" dirty="0" err="1"/>
              <a:t>mààr</a:t>
            </a:r>
            <a:r>
              <a:rPr lang="nl-BE" sz="2800" b="1" dirty="0"/>
              <a:t> met VRIJSTELLINGEN VOOR JOURNALISTEN…</a:t>
            </a:r>
          </a:p>
          <a:p>
            <a:pPr marL="0" indent="0">
              <a:buNone/>
            </a:pPr>
            <a:endParaRPr lang="nl-BE" dirty="0"/>
          </a:p>
          <a:p>
            <a:pPr marL="0" indent="0">
              <a:buNone/>
            </a:pPr>
            <a:r>
              <a:rPr lang="nl-BE" dirty="0"/>
              <a:t>	… in hun journalistieke activiteit !</a:t>
            </a:r>
          </a:p>
          <a:p>
            <a:pPr marL="0" indent="0">
              <a:buNone/>
            </a:pPr>
            <a:endParaRPr lang="nl-BE" dirty="0"/>
          </a:p>
          <a:p>
            <a:pPr marL="0" indent="0">
              <a:buNone/>
            </a:pPr>
            <a:r>
              <a:rPr lang="nl-BE" dirty="0"/>
              <a:t>		dus NIET voor hun commerciële / zakelijke activiteiten</a:t>
            </a:r>
          </a:p>
        </p:txBody>
      </p:sp>
    </p:spTree>
    <p:extLst>
      <p:ext uri="{BB962C8B-B14F-4D97-AF65-F5344CB8AC3E}">
        <p14:creationId xmlns:p14="http://schemas.microsoft.com/office/powerpoint/2010/main" val="30109472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b="1" dirty="0"/>
              <a:t>Verantwoordelijke actoren</a:t>
            </a:r>
          </a:p>
        </p:txBody>
      </p:sp>
      <p:sp>
        <p:nvSpPr>
          <p:cNvPr id="3" name="Tijdelijke aanduiding voor inhoud 2"/>
          <p:cNvSpPr>
            <a:spLocks noGrp="1"/>
          </p:cNvSpPr>
          <p:nvPr>
            <p:ph idx="1"/>
          </p:nvPr>
        </p:nvSpPr>
        <p:spPr/>
        <p:txBody>
          <a:bodyPr/>
          <a:lstStyle/>
          <a:p>
            <a:endParaRPr lang="nl-BE" dirty="0"/>
          </a:p>
          <a:p>
            <a:pPr marL="0" indent="0">
              <a:buNone/>
            </a:pPr>
            <a:r>
              <a:rPr lang="nl-BE" dirty="0"/>
              <a:t>Verwerkingsverantwoordelijke(n)</a:t>
            </a:r>
          </a:p>
          <a:p>
            <a:endParaRPr lang="nl-BE" dirty="0"/>
          </a:p>
          <a:p>
            <a:endParaRPr lang="nl-BE" dirty="0"/>
          </a:p>
          <a:p>
            <a:endParaRPr lang="nl-BE" dirty="0"/>
          </a:p>
          <a:p>
            <a:pPr marL="0" indent="0">
              <a:buNone/>
            </a:pPr>
            <a:r>
              <a:rPr lang="nl-BE" dirty="0"/>
              <a:t>Verwerker(s)</a:t>
            </a:r>
          </a:p>
          <a:p>
            <a:endParaRPr lang="nl-BE" dirty="0"/>
          </a:p>
        </p:txBody>
      </p:sp>
    </p:spTree>
    <p:extLst>
      <p:ext uri="{BB962C8B-B14F-4D97-AF65-F5344CB8AC3E}">
        <p14:creationId xmlns:p14="http://schemas.microsoft.com/office/powerpoint/2010/main" val="35307171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b="1" dirty="0"/>
              <a:t>Verantwoordelijke actoren</a:t>
            </a:r>
            <a:endParaRPr lang="nl-BE" dirty="0"/>
          </a:p>
        </p:txBody>
      </p:sp>
      <p:sp>
        <p:nvSpPr>
          <p:cNvPr id="3" name="Tijdelijke aanduiding voor inhoud 2"/>
          <p:cNvSpPr>
            <a:spLocks noGrp="1"/>
          </p:cNvSpPr>
          <p:nvPr>
            <p:ph idx="1"/>
          </p:nvPr>
        </p:nvSpPr>
        <p:spPr/>
        <p:txBody>
          <a:bodyPr/>
          <a:lstStyle/>
          <a:p>
            <a:pPr marL="0" indent="0">
              <a:buNone/>
            </a:pPr>
            <a:endParaRPr lang="nl-BE" dirty="0"/>
          </a:p>
          <a:p>
            <a:pPr marL="0" indent="0">
              <a:buNone/>
            </a:pPr>
            <a:r>
              <a:rPr lang="nl-BE" i="1" dirty="0"/>
              <a:t>Verwerkingsverantwoordelijke(n)</a:t>
            </a:r>
          </a:p>
          <a:p>
            <a:pPr marL="0" indent="0">
              <a:buNone/>
            </a:pPr>
            <a:endParaRPr lang="nl-BE" dirty="0"/>
          </a:p>
          <a:p>
            <a:pPr>
              <a:buFontTx/>
              <a:buChar char="-"/>
            </a:pPr>
            <a:r>
              <a:rPr lang="nl-BE" dirty="0"/>
              <a:t>Redactioneel databestand: het mediahuis, de hoofdredacteur, de chef documentatie…</a:t>
            </a:r>
          </a:p>
          <a:p>
            <a:pPr>
              <a:buFontTx/>
              <a:buChar char="-"/>
            </a:pPr>
            <a:endParaRPr lang="nl-BE" dirty="0"/>
          </a:p>
          <a:p>
            <a:pPr>
              <a:buFontTx/>
              <a:buChar char="-"/>
            </a:pPr>
            <a:r>
              <a:rPr lang="nl-BE" dirty="0"/>
              <a:t>Individuele journalistieke database: de journalist</a:t>
            </a:r>
          </a:p>
        </p:txBody>
      </p:sp>
    </p:spTree>
    <p:extLst>
      <p:ext uri="{BB962C8B-B14F-4D97-AF65-F5344CB8AC3E}">
        <p14:creationId xmlns:p14="http://schemas.microsoft.com/office/powerpoint/2010/main" val="40279969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b="1" dirty="0"/>
              <a:t>Verantwoordelijke actoren</a:t>
            </a:r>
            <a:endParaRPr lang="nl-BE" dirty="0"/>
          </a:p>
        </p:txBody>
      </p:sp>
      <p:sp>
        <p:nvSpPr>
          <p:cNvPr id="3" name="Tijdelijke aanduiding voor inhoud 2"/>
          <p:cNvSpPr>
            <a:spLocks noGrp="1"/>
          </p:cNvSpPr>
          <p:nvPr>
            <p:ph idx="1"/>
          </p:nvPr>
        </p:nvSpPr>
        <p:spPr/>
        <p:txBody>
          <a:bodyPr/>
          <a:lstStyle/>
          <a:p>
            <a:pPr marL="0" indent="0">
              <a:buNone/>
            </a:pPr>
            <a:endParaRPr lang="nl-BE" dirty="0"/>
          </a:p>
          <a:p>
            <a:pPr marL="0" indent="0">
              <a:buNone/>
            </a:pPr>
            <a:r>
              <a:rPr lang="nl-BE" i="1" dirty="0"/>
              <a:t>Verwerker(s)</a:t>
            </a:r>
          </a:p>
          <a:p>
            <a:pPr marL="0" indent="0">
              <a:buNone/>
            </a:pPr>
            <a:endParaRPr lang="nl-BE" dirty="0"/>
          </a:p>
          <a:p>
            <a:pPr>
              <a:buFontTx/>
              <a:buChar char="-"/>
            </a:pPr>
            <a:r>
              <a:rPr lang="nl-BE" dirty="0"/>
              <a:t>Redactioneel databestand: alle journalisten en andere redactiemedewerkers, ook </a:t>
            </a:r>
            <a:r>
              <a:rPr lang="nl-BE" dirty="0" err="1"/>
              <a:t>IT’ers</a:t>
            </a:r>
            <a:r>
              <a:rPr lang="nl-BE" dirty="0"/>
              <a:t>…</a:t>
            </a:r>
          </a:p>
          <a:p>
            <a:pPr>
              <a:buFontTx/>
              <a:buChar char="-"/>
            </a:pPr>
            <a:endParaRPr lang="nl-BE" dirty="0"/>
          </a:p>
          <a:p>
            <a:pPr>
              <a:buFontTx/>
              <a:buChar char="-"/>
            </a:pPr>
            <a:r>
              <a:rPr lang="nl-BE" dirty="0"/>
              <a:t>Individuele journalistieke database: de journalist</a:t>
            </a:r>
          </a:p>
          <a:p>
            <a:pPr marL="0" indent="0">
              <a:buNone/>
            </a:pPr>
            <a:endParaRPr lang="nl-BE" dirty="0"/>
          </a:p>
        </p:txBody>
      </p:sp>
    </p:spTree>
    <p:extLst>
      <p:ext uri="{BB962C8B-B14F-4D97-AF65-F5344CB8AC3E}">
        <p14:creationId xmlns:p14="http://schemas.microsoft.com/office/powerpoint/2010/main" val="9672375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b="1" dirty="0"/>
              <a:t>Verantwoordelijke actoren</a:t>
            </a:r>
            <a:endParaRPr lang="nl-BE" dirty="0"/>
          </a:p>
        </p:txBody>
      </p:sp>
      <p:sp>
        <p:nvSpPr>
          <p:cNvPr id="3" name="Tijdelijke aanduiding voor inhoud 2"/>
          <p:cNvSpPr>
            <a:spLocks noGrp="1"/>
          </p:cNvSpPr>
          <p:nvPr>
            <p:ph idx="1"/>
          </p:nvPr>
        </p:nvSpPr>
        <p:spPr/>
        <p:txBody>
          <a:bodyPr/>
          <a:lstStyle/>
          <a:p>
            <a:pPr marL="0" indent="0">
              <a:buNone/>
            </a:pPr>
            <a:endParaRPr lang="nl-BE" dirty="0"/>
          </a:p>
          <a:p>
            <a:pPr marL="0" indent="0">
              <a:buNone/>
            </a:pPr>
            <a:endParaRPr lang="nl-BE" dirty="0"/>
          </a:p>
          <a:p>
            <a:pPr marL="0" indent="0">
              <a:buNone/>
            </a:pPr>
            <a:r>
              <a:rPr lang="nl-BE" i="1" dirty="0"/>
              <a:t>Verwerkingsverantwoordelijke(n) en verwerker(s) moeten afspraken maken over opzet, inhoud en verwerkingsactiviteiten</a:t>
            </a:r>
          </a:p>
          <a:p>
            <a:pPr marL="0" indent="0">
              <a:buNone/>
            </a:pPr>
            <a:endParaRPr lang="nl-BE" i="1" dirty="0"/>
          </a:p>
          <a:p>
            <a:pPr>
              <a:buFontTx/>
              <a:buChar char="-"/>
            </a:pPr>
            <a:r>
              <a:rPr lang="nl-BE" i="1" dirty="0"/>
              <a:t>in de arbeidsovereenkomst, het arbeidsreglement of een cao</a:t>
            </a:r>
          </a:p>
          <a:p>
            <a:pPr>
              <a:buFontTx/>
              <a:buChar char="-"/>
            </a:pPr>
            <a:r>
              <a:rPr lang="nl-BE" i="1" dirty="0"/>
              <a:t>waarom niet in het redactiestatuut ?</a:t>
            </a:r>
          </a:p>
        </p:txBody>
      </p:sp>
    </p:spTree>
    <p:extLst>
      <p:ext uri="{BB962C8B-B14F-4D97-AF65-F5344CB8AC3E}">
        <p14:creationId xmlns:p14="http://schemas.microsoft.com/office/powerpoint/2010/main" val="30463961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b="1" dirty="0"/>
              <a:t>Verantwoordelijke actoren</a:t>
            </a:r>
            <a:endParaRPr lang="nl-BE" dirty="0"/>
          </a:p>
        </p:txBody>
      </p:sp>
      <p:sp>
        <p:nvSpPr>
          <p:cNvPr id="3" name="Tijdelijke aanduiding voor inhoud 2"/>
          <p:cNvSpPr>
            <a:spLocks noGrp="1"/>
          </p:cNvSpPr>
          <p:nvPr>
            <p:ph idx="1"/>
          </p:nvPr>
        </p:nvSpPr>
        <p:spPr/>
        <p:txBody>
          <a:bodyPr/>
          <a:lstStyle/>
          <a:p>
            <a:pPr marL="0" indent="0">
              <a:buNone/>
            </a:pPr>
            <a:endParaRPr lang="nl-BE" dirty="0"/>
          </a:p>
          <a:p>
            <a:pPr marL="0" indent="0">
              <a:buNone/>
            </a:pPr>
            <a:endParaRPr lang="nl-BE" dirty="0"/>
          </a:p>
          <a:p>
            <a:pPr marL="0" indent="0">
              <a:buNone/>
            </a:pPr>
            <a:r>
              <a:rPr lang="nl-BE" dirty="0"/>
              <a:t>een </a:t>
            </a:r>
            <a:r>
              <a:rPr lang="nl-BE" i="1" dirty="0" err="1"/>
              <a:t>dpo</a:t>
            </a:r>
            <a:r>
              <a:rPr lang="nl-BE" dirty="0"/>
              <a:t> ?</a:t>
            </a:r>
          </a:p>
          <a:p>
            <a:pPr marL="0" indent="0">
              <a:buNone/>
            </a:pPr>
            <a:r>
              <a:rPr lang="nl-BE" dirty="0"/>
              <a:t>	</a:t>
            </a:r>
            <a:r>
              <a:rPr lang="nl-BE" i="1" dirty="0"/>
              <a:t>(gegevensbeschermingsfunctionaris)</a:t>
            </a:r>
          </a:p>
          <a:p>
            <a:pPr marL="0" indent="0">
              <a:buNone/>
            </a:pPr>
            <a:endParaRPr lang="nl-BE" dirty="0"/>
          </a:p>
          <a:p>
            <a:pPr marL="0" indent="0">
              <a:buNone/>
            </a:pPr>
            <a:r>
              <a:rPr lang="nl-BE" dirty="0"/>
              <a:t>		wel als mediabedrijf, niet als individuele journalist</a:t>
            </a:r>
          </a:p>
          <a:p>
            <a:pPr marL="0" indent="0">
              <a:buNone/>
            </a:pPr>
            <a:endParaRPr lang="nl-BE" dirty="0"/>
          </a:p>
        </p:txBody>
      </p:sp>
    </p:spTree>
    <p:extLst>
      <p:ext uri="{BB962C8B-B14F-4D97-AF65-F5344CB8AC3E}">
        <p14:creationId xmlns:p14="http://schemas.microsoft.com/office/powerpoint/2010/main" val="20246931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b="1" dirty="0"/>
              <a:t>GDPR-principes</a:t>
            </a:r>
          </a:p>
        </p:txBody>
      </p:sp>
      <p:sp>
        <p:nvSpPr>
          <p:cNvPr id="3" name="Tijdelijke aanduiding voor inhoud 2"/>
          <p:cNvSpPr>
            <a:spLocks noGrp="1"/>
          </p:cNvSpPr>
          <p:nvPr>
            <p:ph idx="1"/>
          </p:nvPr>
        </p:nvSpPr>
        <p:spPr/>
        <p:txBody>
          <a:bodyPr>
            <a:normAutofit lnSpcReduction="10000"/>
          </a:bodyPr>
          <a:lstStyle/>
          <a:p>
            <a:pPr marL="0" indent="0">
              <a:buNone/>
            </a:pPr>
            <a:endParaRPr lang="nl-BE" dirty="0"/>
          </a:p>
          <a:p>
            <a:pPr>
              <a:buFontTx/>
              <a:buChar char="-"/>
            </a:pPr>
            <a:r>
              <a:rPr lang="nl-BE" dirty="0"/>
              <a:t>Rechtmatigheid</a:t>
            </a:r>
          </a:p>
          <a:p>
            <a:pPr>
              <a:buFontTx/>
              <a:buChar char="-"/>
            </a:pPr>
            <a:r>
              <a:rPr lang="nl-BE" dirty="0"/>
              <a:t>Doelgebondenheid</a:t>
            </a:r>
          </a:p>
          <a:p>
            <a:pPr>
              <a:buFontTx/>
              <a:buChar char="-"/>
            </a:pPr>
            <a:r>
              <a:rPr lang="nl-BE" dirty="0"/>
              <a:t>Relevantie</a:t>
            </a:r>
          </a:p>
          <a:p>
            <a:pPr>
              <a:buFontTx/>
              <a:buChar char="-"/>
            </a:pPr>
            <a:r>
              <a:rPr lang="nl-BE" dirty="0"/>
              <a:t>Juistheid</a:t>
            </a:r>
          </a:p>
          <a:p>
            <a:pPr>
              <a:buFontTx/>
              <a:buChar char="-"/>
            </a:pPr>
            <a:r>
              <a:rPr lang="nl-BE" dirty="0"/>
              <a:t>Beperkt in de tijd</a:t>
            </a:r>
          </a:p>
          <a:p>
            <a:pPr>
              <a:buFontTx/>
              <a:buChar char="-"/>
            </a:pPr>
            <a:r>
              <a:rPr lang="nl-BE" dirty="0"/>
              <a:t>Beveiliging</a:t>
            </a:r>
          </a:p>
          <a:p>
            <a:pPr marL="0" indent="0">
              <a:buNone/>
            </a:pPr>
            <a:endParaRPr lang="nl-BE" dirty="0"/>
          </a:p>
          <a:p>
            <a:pPr marL="0" indent="0">
              <a:buNone/>
            </a:pPr>
            <a:r>
              <a:rPr lang="nl-BE" dirty="0">
                <a:sym typeface="Wingdings" panose="05000000000000000000" pitchFamily="2" charset="2"/>
              </a:rPr>
              <a:t>					  gelden ook voor journalistiek</a:t>
            </a:r>
            <a:endParaRPr lang="nl-BE" dirty="0"/>
          </a:p>
          <a:p>
            <a:pPr marL="0" indent="0">
              <a:buNone/>
            </a:pPr>
            <a:endParaRPr lang="nl-BE" dirty="0"/>
          </a:p>
          <a:p>
            <a:pPr marL="0" indent="0">
              <a:buNone/>
            </a:pPr>
            <a:endParaRPr lang="nl-BE" dirty="0"/>
          </a:p>
        </p:txBody>
      </p:sp>
    </p:spTree>
    <p:extLst>
      <p:ext uri="{BB962C8B-B14F-4D97-AF65-F5344CB8AC3E}">
        <p14:creationId xmlns:p14="http://schemas.microsoft.com/office/powerpoint/2010/main" val="28017634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b="1" dirty="0"/>
              <a:t>GDPR-principes</a:t>
            </a:r>
            <a:endParaRPr lang="nl-BE" dirty="0"/>
          </a:p>
        </p:txBody>
      </p:sp>
      <p:sp>
        <p:nvSpPr>
          <p:cNvPr id="3" name="Tijdelijke aanduiding voor inhoud 2"/>
          <p:cNvSpPr>
            <a:spLocks noGrp="1"/>
          </p:cNvSpPr>
          <p:nvPr>
            <p:ph idx="1"/>
          </p:nvPr>
        </p:nvSpPr>
        <p:spPr/>
        <p:txBody>
          <a:bodyPr>
            <a:normAutofit fontScale="92500" lnSpcReduction="20000"/>
          </a:bodyPr>
          <a:lstStyle/>
          <a:p>
            <a:pPr marL="0" indent="0">
              <a:buNone/>
            </a:pPr>
            <a:endParaRPr lang="nl-BE" dirty="0"/>
          </a:p>
          <a:p>
            <a:pPr>
              <a:buFontTx/>
              <a:buChar char="-"/>
            </a:pPr>
            <a:r>
              <a:rPr lang="nl-BE" dirty="0"/>
              <a:t>Rechtmatigheid</a:t>
            </a:r>
          </a:p>
          <a:p>
            <a:pPr marL="0" indent="0">
              <a:buNone/>
            </a:pPr>
            <a:endParaRPr lang="nl-BE" dirty="0"/>
          </a:p>
          <a:p>
            <a:pPr marL="0" indent="0">
              <a:buNone/>
            </a:pPr>
            <a:r>
              <a:rPr lang="nl-BE" dirty="0"/>
              <a:t>veronderstelt minstens een specifieke rechtmatigheidsgrond, zoals</a:t>
            </a:r>
          </a:p>
          <a:p>
            <a:pPr>
              <a:buFont typeface="Wingdings" panose="05000000000000000000" pitchFamily="2" charset="2"/>
              <a:buChar char="à"/>
            </a:pPr>
            <a:r>
              <a:rPr lang="nl-BE" dirty="0">
                <a:sym typeface="Wingdings" panose="05000000000000000000" pitchFamily="2" charset="2"/>
              </a:rPr>
              <a:t> toestemming voor de verwerking</a:t>
            </a:r>
          </a:p>
          <a:p>
            <a:pPr>
              <a:buFont typeface="Wingdings" panose="05000000000000000000" pitchFamily="2" charset="2"/>
              <a:buChar char="à"/>
            </a:pPr>
            <a:r>
              <a:rPr lang="nl-BE" dirty="0">
                <a:sym typeface="Wingdings" panose="05000000000000000000" pitchFamily="2" charset="2"/>
              </a:rPr>
              <a:t> een gerechtvaardigd belang</a:t>
            </a:r>
          </a:p>
          <a:p>
            <a:pPr>
              <a:buFont typeface="Wingdings" panose="05000000000000000000" pitchFamily="2" charset="2"/>
              <a:buChar char="à"/>
            </a:pPr>
            <a:r>
              <a:rPr lang="nl-BE" dirty="0">
                <a:sym typeface="Wingdings" panose="05000000000000000000" pitchFamily="2" charset="2"/>
              </a:rPr>
              <a:t> …</a:t>
            </a:r>
          </a:p>
          <a:p>
            <a:pPr>
              <a:buFont typeface="Wingdings" panose="05000000000000000000" pitchFamily="2" charset="2"/>
              <a:buChar char="à"/>
            </a:pPr>
            <a:endParaRPr lang="nl-BE" dirty="0">
              <a:sym typeface="Wingdings" panose="05000000000000000000" pitchFamily="2" charset="2"/>
            </a:endParaRPr>
          </a:p>
          <a:p>
            <a:pPr marL="0" indent="0">
              <a:buNone/>
            </a:pPr>
            <a:r>
              <a:rPr lang="nl-BE" b="1" dirty="0"/>
              <a:t>Aangezien journalistiek wordt beschouwd als een ‘</a:t>
            </a:r>
            <a:r>
              <a:rPr lang="nl-BE" b="1" dirty="0">
                <a:sym typeface="Wingdings" panose="05000000000000000000" pitchFamily="2" charset="2"/>
              </a:rPr>
              <a:t>gerechtvaardigd belang’ voor gegevensverwerking, is géén toestemming vereist  !</a:t>
            </a:r>
          </a:p>
          <a:p>
            <a:pPr marL="0" indent="0">
              <a:buNone/>
            </a:pPr>
            <a:r>
              <a:rPr lang="nl-BE" i="1" dirty="0" err="1">
                <a:sym typeface="Wingdings" panose="05000000000000000000" pitchFamily="2" charset="2"/>
              </a:rPr>
              <a:t>Cfr</a:t>
            </a:r>
            <a:r>
              <a:rPr lang="nl-BE" i="1" dirty="0">
                <a:sym typeface="Wingdings" panose="05000000000000000000" pitchFamily="2" charset="2"/>
              </a:rPr>
              <a:t>. de Memorie van toelichting bij de Belgische Uitvoeringswet</a:t>
            </a:r>
          </a:p>
          <a:p>
            <a:pPr marL="0" indent="0">
              <a:buNone/>
            </a:pPr>
            <a:endParaRPr lang="nl-BE" dirty="0"/>
          </a:p>
        </p:txBody>
      </p:sp>
    </p:spTree>
    <p:extLst>
      <p:ext uri="{BB962C8B-B14F-4D97-AF65-F5344CB8AC3E}">
        <p14:creationId xmlns:p14="http://schemas.microsoft.com/office/powerpoint/2010/main" val="16134966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b="1" dirty="0"/>
              <a:t>GDPR-principes</a:t>
            </a:r>
            <a:endParaRPr lang="nl-BE" dirty="0"/>
          </a:p>
        </p:txBody>
      </p:sp>
      <p:sp>
        <p:nvSpPr>
          <p:cNvPr id="3" name="Tijdelijke aanduiding voor inhoud 2"/>
          <p:cNvSpPr>
            <a:spLocks noGrp="1"/>
          </p:cNvSpPr>
          <p:nvPr>
            <p:ph idx="1"/>
          </p:nvPr>
        </p:nvSpPr>
        <p:spPr/>
        <p:txBody>
          <a:bodyPr/>
          <a:lstStyle/>
          <a:p>
            <a:pPr marL="0" indent="0">
              <a:buNone/>
            </a:pPr>
            <a:endParaRPr lang="nl-BE" dirty="0"/>
          </a:p>
          <a:p>
            <a:pPr marL="0" indent="0">
              <a:buNone/>
            </a:pPr>
            <a:endParaRPr lang="nl-BE" dirty="0"/>
          </a:p>
          <a:p>
            <a:pPr marL="0" indent="0">
              <a:buNone/>
            </a:pPr>
            <a:r>
              <a:rPr lang="nl-BE" dirty="0"/>
              <a:t>Toch opletten:</a:t>
            </a:r>
          </a:p>
          <a:p>
            <a:pPr marL="0" indent="0">
              <a:buNone/>
            </a:pPr>
            <a:r>
              <a:rPr lang="nl-BE" dirty="0"/>
              <a:t>ANDERE wetgeving en ook de Code </a:t>
            </a:r>
            <a:r>
              <a:rPr lang="nl-BE" dirty="0" err="1"/>
              <a:t>RvdJ</a:t>
            </a:r>
            <a:endParaRPr lang="nl-BE" dirty="0"/>
          </a:p>
          <a:p>
            <a:pPr marL="0" indent="0">
              <a:buNone/>
            </a:pPr>
            <a:r>
              <a:rPr lang="nl-BE" dirty="0"/>
              <a:t>				vergen soms WEL toestemming !</a:t>
            </a:r>
          </a:p>
          <a:p>
            <a:pPr marL="0" indent="0">
              <a:buNone/>
            </a:pPr>
            <a:endParaRPr lang="nl-BE" dirty="0"/>
          </a:p>
          <a:p>
            <a:pPr>
              <a:buFontTx/>
              <a:buChar char="-"/>
            </a:pPr>
            <a:r>
              <a:rPr lang="nl-BE" sz="2400" dirty="0"/>
              <a:t>bv. de wetgeving op het portretrecht</a:t>
            </a:r>
          </a:p>
          <a:p>
            <a:pPr>
              <a:buFontTx/>
              <a:buChar char="-"/>
            </a:pPr>
            <a:r>
              <a:rPr lang="nl-BE" sz="2400" dirty="0" err="1"/>
              <a:t>cfr</a:t>
            </a:r>
            <a:r>
              <a:rPr lang="nl-BE" sz="2400" dirty="0"/>
              <a:t>. diverse richtlijnen bij de Code </a:t>
            </a:r>
            <a:r>
              <a:rPr lang="nl-BE" sz="2400" dirty="0" err="1"/>
              <a:t>RvdJ</a:t>
            </a:r>
            <a:endParaRPr lang="nl-BE" sz="2400" dirty="0"/>
          </a:p>
        </p:txBody>
      </p:sp>
    </p:spTree>
    <p:extLst>
      <p:ext uri="{BB962C8B-B14F-4D97-AF65-F5344CB8AC3E}">
        <p14:creationId xmlns:p14="http://schemas.microsoft.com/office/powerpoint/2010/main" val="30435998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Belang van wat kennis…</a:t>
            </a:r>
          </a:p>
        </p:txBody>
      </p:sp>
      <p:sp>
        <p:nvSpPr>
          <p:cNvPr id="3" name="Tijdelijke aanduiding voor inhoud 2"/>
          <p:cNvSpPr>
            <a:spLocks noGrp="1"/>
          </p:cNvSpPr>
          <p:nvPr>
            <p:ph idx="1"/>
          </p:nvPr>
        </p:nvSpPr>
        <p:spPr/>
        <p:txBody>
          <a:bodyPr/>
          <a:lstStyle/>
          <a:p>
            <a:pPr marL="0" indent="0">
              <a:buNone/>
            </a:pPr>
            <a:endParaRPr lang="nl-BE" dirty="0"/>
          </a:p>
          <a:p>
            <a:pPr>
              <a:buFontTx/>
              <a:buChar char="-"/>
            </a:pPr>
            <a:r>
              <a:rPr lang="nl-BE" dirty="0"/>
              <a:t>De GDPR voegt nieuwe wetgeving toe aan het mediarecht</a:t>
            </a:r>
          </a:p>
          <a:p>
            <a:pPr marL="0" indent="0">
              <a:buNone/>
            </a:pPr>
            <a:r>
              <a:rPr lang="nl-BE" dirty="0">
                <a:sym typeface="Wingdings" panose="05000000000000000000" pitchFamily="2" charset="2"/>
              </a:rPr>
              <a:t>	  is sowieso belangrijk om te kennen</a:t>
            </a:r>
          </a:p>
          <a:p>
            <a:pPr marL="0" indent="0">
              <a:buNone/>
            </a:pPr>
            <a:endParaRPr lang="nl-BE" dirty="0">
              <a:sym typeface="Wingdings" panose="05000000000000000000" pitchFamily="2" charset="2"/>
            </a:endParaRPr>
          </a:p>
          <a:p>
            <a:pPr>
              <a:buFontTx/>
              <a:buChar char="-"/>
            </a:pPr>
            <a:r>
              <a:rPr lang="nl-BE" dirty="0">
                <a:sym typeface="Wingdings" panose="05000000000000000000" pitchFamily="2" charset="2"/>
              </a:rPr>
              <a:t>De GDPR kan bovendien een venijnig wapen zijn in handen van wie het slecht meent met een journalist of nieuwsmedium</a:t>
            </a:r>
          </a:p>
          <a:p>
            <a:pPr marL="0" indent="0">
              <a:buNone/>
            </a:pPr>
            <a:endParaRPr lang="nl-BE" dirty="0">
              <a:sym typeface="Wingdings" panose="05000000000000000000" pitchFamily="2" charset="2"/>
            </a:endParaRPr>
          </a:p>
          <a:p>
            <a:pPr>
              <a:buFontTx/>
              <a:buChar char="-"/>
            </a:pPr>
            <a:r>
              <a:rPr lang="nl-BE" dirty="0">
                <a:sym typeface="Wingdings" panose="05000000000000000000" pitchFamily="2" charset="2"/>
              </a:rPr>
              <a:t>En ook de GBA / </a:t>
            </a:r>
            <a:r>
              <a:rPr lang="nl-BE" dirty="0" err="1">
                <a:sym typeface="Wingdings" panose="05000000000000000000" pitchFamily="2" charset="2"/>
              </a:rPr>
              <a:t>Privacycommissie</a:t>
            </a:r>
            <a:r>
              <a:rPr lang="nl-BE" dirty="0">
                <a:sym typeface="Wingdings" panose="05000000000000000000" pitchFamily="2" charset="2"/>
              </a:rPr>
              <a:t> ligt op de loer</a:t>
            </a:r>
            <a:endParaRPr lang="nl-BE" dirty="0"/>
          </a:p>
        </p:txBody>
      </p:sp>
    </p:spTree>
    <p:extLst>
      <p:ext uri="{BB962C8B-B14F-4D97-AF65-F5344CB8AC3E}">
        <p14:creationId xmlns:p14="http://schemas.microsoft.com/office/powerpoint/2010/main" val="12779751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b="1" dirty="0"/>
              <a:t>GDPR-principes</a:t>
            </a:r>
            <a:endParaRPr lang="nl-BE" dirty="0"/>
          </a:p>
        </p:txBody>
      </p:sp>
      <p:sp>
        <p:nvSpPr>
          <p:cNvPr id="3" name="Tijdelijke aanduiding voor inhoud 2"/>
          <p:cNvSpPr>
            <a:spLocks noGrp="1"/>
          </p:cNvSpPr>
          <p:nvPr>
            <p:ph idx="1"/>
          </p:nvPr>
        </p:nvSpPr>
        <p:spPr/>
        <p:txBody>
          <a:bodyPr/>
          <a:lstStyle/>
          <a:p>
            <a:pPr marL="0" indent="0">
              <a:buNone/>
            </a:pPr>
            <a:endParaRPr lang="nl-BE" dirty="0"/>
          </a:p>
          <a:p>
            <a:pPr marL="0" indent="0">
              <a:buNone/>
            </a:pPr>
            <a:endParaRPr lang="nl-BE" dirty="0"/>
          </a:p>
          <a:p>
            <a:pPr marL="0" indent="0">
              <a:buNone/>
            </a:pPr>
            <a:r>
              <a:rPr lang="nl-BE" dirty="0"/>
              <a:t>Nog iets over </a:t>
            </a:r>
            <a:r>
              <a:rPr lang="nl-BE" i="1" dirty="0"/>
              <a:t>communicatie</a:t>
            </a:r>
            <a:r>
              <a:rPr lang="nl-BE" dirty="0"/>
              <a:t> i.v.m. een verwerking van persoonsgegevens:</a:t>
            </a:r>
          </a:p>
          <a:p>
            <a:pPr marL="0" indent="0">
              <a:buNone/>
            </a:pPr>
            <a:r>
              <a:rPr lang="nl-BE" dirty="0"/>
              <a:t>die moet begrijpelijk / duidelijk / eenvoudig zijn</a:t>
            </a:r>
          </a:p>
          <a:p>
            <a:pPr marL="0" indent="0">
              <a:buNone/>
            </a:pPr>
            <a:endParaRPr lang="nl-BE" dirty="0"/>
          </a:p>
          <a:p>
            <a:pPr marL="0" indent="0">
              <a:buNone/>
            </a:pPr>
            <a:endParaRPr lang="nl-BE" dirty="0"/>
          </a:p>
          <a:p>
            <a:pPr marL="0" indent="0">
              <a:buNone/>
            </a:pPr>
            <a:r>
              <a:rPr lang="nl-BE" sz="1600" i="1" dirty="0"/>
              <a:t>(wat voor een journalist geen probleem kan zijn)</a:t>
            </a:r>
          </a:p>
        </p:txBody>
      </p:sp>
    </p:spTree>
    <p:extLst>
      <p:ext uri="{BB962C8B-B14F-4D97-AF65-F5344CB8AC3E}">
        <p14:creationId xmlns:p14="http://schemas.microsoft.com/office/powerpoint/2010/main" val="31250727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b="1" dirty="0"/>
              <a:t>Praktische verplichtingen</a:t>
            </a:r>
          </a:p>
        </p:txBody>
      </p:sp>
      <p:sp>
        <p:nvSpPr>
          <p:cNvPr id="3" name="Tijdelijke aanduiding voor inhoud 2"/>
          <p:cNvSpPr>
            <a:spLocks noGrp="1"/>
          </p:cNvSpPr>
          <p:nvPr>
            <p:ph idx="1"/>
          </p:nvPr>
        </p:nvSpPr>
        <p:spPr/>
        <p:txBody>
          <a:bodyPr/>
          <a:lstStyle/>
          <a:p>
            <a:pPr marL="0" indent="0">
              <a:buNone/>
            </a:pPr>
            <a:endParaRPr lang="nl-BE" dirty="0"/>
          </a:p>
          <a:p>
            <a:pPr marL="0" indent="0">
              <a:buNone/>
            </a:pPr>
            <a:r>
              <a:rPr lang="nl-BE" b="1" i="1" dirty="0"/>
              <a:t>Safety first</a:t>
            </a:r>
          </a:p>
          <a:p>
            <a:pPr marL="0" indent="0">
              <a:buNone/>
            </a:pPr>
            <a:endParaRPr lang="nl-BE" dirty="0"/>
          </a:p>
          <a:p>
            <a:pPr>
              <a:buFontTx/>
              <a:buChar char="-"/>
            </a:pPr>
            <a:r>
              <a:rPr lang="nl-BE" dirty="0"/>
              <a:t>Een passend gegevensbeschermingsbeleid</a:t>
            </a:r>
          </a:p>
          <a:p>
            <a:pPr>
              <a:buFontTx/>
              <a:buChar char="-"/>
            </a:pPr>
            <a:r>
              <a:rPr lang="nl-BE" dirty="0"/>
              <a:t>Passende concrete technische en organisatorische maatregelen</a:t>
            </a:r>
          </a:p>
          <a:p>
            <a:pPr>
              <a:buFontTx/>
              <a:buChar char="-"/>
            </a:pPr>
            <a:r>
              <a:rPr lang="nl-BE" dirty="0"/>
              <a:t>Melding van informatielekken</a:t>
            </a:r>
          </a:p>
        </p:txBody>
      </p:sp>
    </p:spTree>
    <p:extLst>
      <p:ext uri="{BB962C8B-B14F-4D97-AF65-F5344CB8AC3E}">
        <p14:creationId xmlns:p14="http://schemas.microsoft.com/office/powerpoint/2010/main" val="4146774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b="1" dirty="0"/>
              <a:t>Praktische verplichtingen</a:t>
            </a:r>
            <a:endParaRPr lang="nl-BE" dirty="0"/>
          </a:p>
        </p:txBody>
      </p:sp>
      <p:sp>
        <p:nvSpPr>
          <p:cNvPr id="3" name="Tijdelijke aanduiding voor inhoud 2"/>
          <p:cNvSpPr>
            <a:spLocks noGrp="1"/>
          </p:cNvSpPr>
          <p:nvPr>
            <p:ph idx="1"/>
          </p:nvPr>
        </p:nvSpPr>
        <p:spPr/>
        <p:txBody>
          <a:bodyPr>
            <a:normAutofit fontScale="92500" lnSpcReduction="20000"/>
          </a:bodyPr>
          <a:lstStyle/>
          <a:p>
            <a:pPr marL="0" indent="0">
              <a:buNone/>
            </a:pPr>
            <a:endParaRPr lang="nl-BE" dirty="0"/>
          </a:p>
          <a:p>
            <a:pPr marL="0" indent="0">
              <a:buNone/>
            </a:pPr>
            <a:r>
              <a:rPr lang="nl-BE" b="1" i="1" dirty="0"/>
              <a:t>Safety first</a:t>
            </a:r>
          </a:p>
          <a:p>
            <a:pPr marL="0" indent="0">
              <a:buNone/>
            </a:pPr>
            <a:endParaRPr lang="nl-BE" b="1" i="1" dirty="0"/>
          </a:p>
          <a:p>
            <a:pPr>
              <a:buFontTx/>
              <a:buChar char="-"/>
            </a:pPr>
            <a:r>
              <a:rPr lang="nl-BE" dirty="0"/>
              <a:t>Melding van informatielekken</a:t>
            </a:r>
          </a:p>
          <a:p>
            <a:pPr marL="0" indent="0">
              <a:buNone/>
            </a:pPr>
            <a:endParaRPr lang="nl-BE" dirty="0"/>
          </a:p>
          <a:p>
            <a:pPr>
              <a:buFont typeface="Wingdings" panose="05000000000000000000" pitchFamily="2" charset="2"/>
              <a:buChar char="ü"/>
            </a:pPr>
            <a:r>
              <a:rPr lang="nl-BE" dirty="0"/>
              <a:t> met een </a:t>
            </a:r>
            <a:r>
              <a:rPr lang="nl-BE" i="1" dirty="0"/>
              <a:t>waarschijnlijk</a:t>
            </a:r>
            <a:r>
              <a:rPr lang="nl-BE" dirty="0"/>
              <a:t> risico voor de betrokken personen</a:t>
            </a:r>
          </a:p>
          <a:p>
            <a:pPr marL="0" indent="0">
              <a:buNone/>
            </a:pPr>
            <a:r>
              <a:rPr lang="nl-BE" dirty="0"/>
              <a:t>Dan: melding (binnen 3 dagen) aan de GBA tenzij publicatie in het gedrang</a:t>
            </a:r>
          </a:p>
          <a:p>
            <a:pPr marL="0" indent="0">
              <a:buNone/>
            </a:pPr>
            <a:endParaRPr lang="nl-BE" dirty="0"/>
          </a:p>
          <a:p>
            <a:pPr>
              <a:buFont typeface="Wingdings" panose="05000000000000000000" pitchFamily="2" charset="2"/>
              <a:buChar char="ü"/>
            </a:pPr>
            <a:r>
              <a:rPr lang="nl-BE" dirty="0"/>
              <a:t> met een </a:t>
            </a:r>
            <a:r>
              <a:rPr lang="nl-BE" i="1" dirty="0"/>
              <a:t>hoog</a:t>
            </a:r>
            <a:r>
              <a:rPr lang="nl-BE" dirty="0"/>
              <a:t> risico voor de betrokken personen</a:t>
            </a:r>
          </a:p>
          <a:p>
            <a:pPr marL="0" indent="0">
              <a:buNone/>
            </a:pPr>
            <a:r>
              <a:rPr lang="nl-BE" dirty="0"/>
              <a:t>Dan: (onmiddellijke) melding aan de betrokkene(n) tenzij opgelost of ondoenbaar</a:t>
            </a:r>
          </a:p>
        </p:txBody>
      </p:sp>
    </p:spTree>
    <p:extLst>
      <p:ext uri="{BB962C8B-B14F-4D97-AF65-F5344CB8AC3E}">
        <p14:creationId xmlns:p14="http://schemas.microsoft.com/office/powerpoint/2010/main" val="10668365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b="1" dirty="0"/>
              <a:t>Praktische verplichtingen</a:t>
            </a:r>
            <a:endParaRPr lang="nl-BE" dirty="0"/>
          </a:p>
        </p:txBody>
      </p:sp>
      <p:sp>
        <p:nvSpPr>
          <p:cNvPr id="3" name="Tijdelijke aanduiding voor inhoud 2"/>
          <p:cNvSpPr>
            <a:spLocks noGrp="1"/>
          </p:cNvSpPr>
          <p:nvPr>
            <p:ph idx="1"/>
          </p:nvPr>
        </p:nvSpPr>
        <p:spPr/>
        <p:txBody>
          <a:bodyPr>
            <a:normAutofit fontScale="92500" lnSpcReduction="20000"/>
          </a:bodyPr>
          <a:lstStyle/>
          <a:p>
            <a:pPr marL="0" indent="0">
              <a:buNone/>
            </a:pPr>
            <a:endParaRPr lang="nl-BE" dirty="0"/>
          </a:p>
          <a:p>
            <a:pPr marL="0" indent="0">
              <a:buNone/>
            </a:pPr>
            <a:r>
              <a:rPr lang="nl-BE" b="1" i="1" dirty="0"/>
              <a:t>Safety first</a:t>
            </a:r>
          </a:p>
          <a:p>
            <a:pPr marL="0" indent="0">
              <a:buNone/>
            </a:pPr>
            <a:endParaRPr lang="nl-BE" dirty="0"/>
          </a:p>
          <a:p>
            <a:pPr marL="0" indent="0">
              <a:buNone/>
            </a:pPr>
            <a:r>
              <a:rPr lang="nl-BE" dirty="0"/>
              <a:t>Bij de invoering van een nieuwe verwerkingstechnologie een </a:t>
            </a:r>
            <a:r>
              <a:rPr lang="nl-BE" i="1" dirty="0" err="1"/>
              <a:t>geb</a:t>
            </a:r>
            <a:r>
              <a:rPr lang="nl-BE" dirty="0"/>
              <a:t> ?</a:t>
            </a:r>
          </a:p>
          <a:p>
            <a:pPr marL="0" indent="0">
              <a:buNone/>
            </a:pPr>
            <a:r>
              <a:rPr lang="nl-BE" dirty="0"/>
              <a:t>				</a:t>
            </a:r>
            <a:r>
              <a:rPr lang="nl-BE" i="1" dirty="0"/>
              <a:t>(</a:t>
            </a:r>
            <a:r>
              <a:rPr lang="nl-BE" i="1" dirty="0" err="1"/>
              <a:t>gegevensbeschermingseffectbeoordeling</a:t>
            </a:r>
            <a:r>
              <a:rPr lang="nl-BE" i="1" dirty="0"/>
              <a:t>)</a:t>
            </a:r>
          </a:p>
          <a:p>
            <a:pPr marL="0" indent="0">
              <a:buNone/>
            </a:pPr>
            <a:r>
              <a:rPr lang="nl-BE" dirty="0"/>
              <a:t>	mogelijk wel voor het mediahuis dat een nieuw datasysteem 	invoert, 	in principe niet voor een individuele journalist</a:t>
            </a:r>
          </a:p>
          <a:p>
            <a:pPr marL="0" indent="0">
              <a:buNone/>
            </a:pPr>
            <a:endParaRPr lang="nl-BE" dirty="0"/>
          </a:p>
          <a:p>
            <a:pPr marL="0" indent="0">
              <a:buNone/>
            </a:pPr>
            <a:r>
              <a:rPr lang="nl-BE" dirty="0"/>
              <a:t>… en bij vastgesteld ‘hoog risico’ voor personen raadpleging van de GBA ?</a:t>
            </a:r>
          </a:p>
          <a:p>
            <a:pPr marL="0" indent="0">
              <a:buNone/>
            </a:pPr>
            <a:r>
              <a:rPr lang="nl-BE" dirty="0"/>
              <a:t>	sowieso NIET wanneer dit een publicatie kan hinderen of controleren</a:t>
            </a:r>
          </a:p>
          <a:p>
            <a:pPr marL="0" indent="0">
              <a:buNone/>
            </a:pPr>
            <a:r>
              <a:rPr lang="nl-BE" dirty="0"/>
              <a:t>	</a:t>
            </a:r>
          </a:p>
          <a:p>
            <a:pPr marL="0" indent="0">
              <a:buNone/>
            </a:pPr>
            <a:endParaRPr lang="nl-BE" dirty="0"/>
          </a:p>
          <a:p>
            <a:pPr marL="0" indent="0">
              <a:buNone/>
            </a:pPr>
            <a:endParaRPr lang="nl-BE" dirty="0"/>
          </a:p>
        </p:txBody>
      </p:sp>
    </p:spTree>
    <p:extLst>
      <p:ext uri="{BB962C8B-B14F-4D97-AF65-F5344CB8AC3E}">
        <p14:creationId xmlns:p14="http://schemas.microsoft.com/office/powerpoint/2010/main" val="15617753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b="1" dirty="0"/>
              <a:t>Praktische verplichtingen</a:t>
            </a:r>
            <a:endParaRPr lang="nl-BE" dirty="0"/>
          </a:p>
        </p:txBody>
      </p:sp>
      <p:sp>
        <p:nvSpPr>
          <p:cNvPr id="3" name="Tijdelijke aanduiding voor inhoud 2"/>
          <p:cNvSpPr>
            <a:spLocks noGrp="1"/>
          </p:cNvSpPr>
          <p:nvPr>
            <p:ph idx="1"/>
          </p:nvPr>
        </p:nvSpPr>
        <p:spPr/>
        <p:txBody>
          <a:bodyPr>
            <a:normAutofit lnSpcReduction="10000"/>
          </a:bodyPr>
          <a:lstStyle/>
          <a:p>
            <a:pPr marL="0" indent="0">
              <a:buNone/>
            </a:pPr>
            <a:endParaRPr lang="nl-BE" dirty="0"/>
          </a:p>
          <a:p>
            <a:pPr marL="0" indent="0">
              <a:buNone/>
            </a:pPr>
            <a:r>
              <a:rPr lang="nl-BE" b="1" i="1" dirty="0"/>
              <a:t>Register van de verwerkingsactiviteiten</a:t>
            </a:r>
          </a:p>
          <a:p>
            <a:pPr marL="0" indent="0">
              <a:buNone/>
            </a:pPr>
            <a:endParaRPr lang="nl-BE" dirty="0"/>
          </a:p>
          <a:p>
            <a:pPr marL="0" indent="0">
              <a:buNone/>
            </a:pPr>
            <a:r>
              <a:rPr lang="nl-BE" i="1" dirty="0"/>
              <a:t>Verwerkingsverantwoordelijke</a:t>
            </a:r>
          </a:p>
          <a:p>
            <a:pPr marL="0" indent="0">
              <a:buNone/>
            </a:pPr>
            <a:endParaRPr lang="nl-BE" i="1" dirty="0"/>
          </a:p>
          <a:p>
            <a:pPr>
              <a:buFontTx/>
              <a:buChar char="-"/>
            </a:pPr>
            <a:r>
              <a:rPr lang="nl-BE" sz="2000" i="1" dirty="0"/>
              <a:t>naam, contactgegevens – ev. Vertegenwoordiger</a:t>
            </a:r>
          </a:p>
          <a:p>
            <a:pPr>
              <a:buFontTx/>
              <a:buChar char="-"/>
            </a:pPr>
            <a:r>
              <a:rPr lang="nl-BE" sz="2000" i="1" dirty="0"/>
              <a:t>doeleinden van de verwerking</a:t>
            </a:r>
          </a:p>
          <a:p>
            <a:pPr>
              <a:buFontTx/>
              <a:buChar char="-"/>
            </a:pPr>
            <a:r>
              <a:rPr lang="nl-BE" sz="2000" i="1" dirty="0"/>
              <a:t>categorieën van betrokkenen en de van hen bijgehouden persoonsgegevens</a:t>
            </a:r>
          </a:p>
          <a:p>
            <a:pPr>
              <a:buFontTx/>
              <a:buChar char="-"/>
            </a:pPr>
            <a:r>
              <a:rPr lang="nl-BE" sz="2000" i="1" dirty="0"/>
              <a:t>categorieën van mogelijke ontvangers van de gegevens</a:t>
            </a:r>
          </a:p>
          <a:p>
            <a:pPr>
              <a:buFontTx/>
              <a:buChar char="-"/>
            </a:pPr>
            <a:r>
              <a:rPr lang="nl-BE" sz="2000" i="1" dirty="0"/>
              <a:t>algemene omschrijving van de beveiliging</a:t>
            </a:r>
          </a:p>
          <a:p>
            <a:pPr marL="0" indent="0">
              <a:buNone/>
            </a:pPr>
            <a:endParaRPr lang="nl-BE" sz="1800" i="1" dirty="0"/>
          </a:p>
          <a:p>
            <a:pPr marL="0" indent="0">
              <a:buNone/>
            </a:pPr>
            <a:endParaRPr lang="nl-BE" sz="1800" i="1" dirty="0"/>
          </a:p>
        </p:txBody>
      </p:sp>
    </p:spTree>
    <p:extLst>
      <p:ext uri="{BB962C8B-B14F-4D97-AF65-F5344CB8AC3E}">
        <p14:creationId xmlns:p14="http://schemas.microsoft.com/office/powerpoint/2010/main" val="28939075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b="1" dirty="0"/>
              <a:t>Praktische verplichtingen</a:t>
            </a:r>
            <a:endParaRPr lang="nl-BE" dirty="0"/>
          </a:p>
        </p:txBody>
      </p:sp>
      <p:sp>
        <p:nvSpPr>
          <p:cNvPr id="3" name="Tijdelijke aanduiding voor inhoud 2"/>
          <p:cNvSpPr>
            <a:spLocks noGrp="1"/>
          </p:cNvSpPr>
          <p:nvPr>
            <p:ph idx="1"/>
          </p:nvPr>
        </p:nvSpPr>
        <p:spPr/>
        <p:txBody>
          <a:bodyPr>
            <a:normAutofit/>
          </a:bodyPr>
          <a:lstStyle/>
          <a:p>
            <a:pPr marL="0" indent="0">
              <a:buNone/>
            </a:pPr>
            <a:endParaRPr lang="nl-BE" dirty="0"/>
          </a:p>
          <a:p>
            <a:pPr marL="0" indent="0">
              <a:buNone/>
            </a:pPr>
            <a:r>
              <a:rPr lang="nl-BE" b="1" i="1" dirty="0"/>
              <a:t>Register van de verwerkingsactiviteiten</a:t>
            </a:r>
          </a:p>
          <a:p>
            <a:pPr marL="0" indent="0">
              <a:buNone/>
            </a:pPr>
            <a:endParaRPr lang="nl-BE" dirty="0"/>
          </a:p>
          <a:p>
            <a:pPr marL="0" indent="0">
              <a:buNone/>
            </a:pPr>
            <a:r>
              <a:rPr lang="nl-BE" i="1" dirty="0"/>
              <a:t>Verwerker</a:t>
            </a:r>
          </a:p>
          <a:p>
            <a:pPr marL="0" indent="0">
              <a:buNone/>
            </a:pPr>
            <a:endParaRPr lang="nl-BE" i="1" dirty="0"/>
          </a:p>
          <a:p>
            <a:pPr>
              <a:buFontTx/>
              <a:buChar char="-"/>
            </a:pPr>
            <a:r>
              <a:rPr lang="nl-BE" sz="2000" i="1" dirty="0"/>
              <a:t>naam, contactgegevens – ook van de verwerkingsverantwoordelijke(n)</a:t>
            </a:r>
          </a:p>
          <a:p>
            <a:pPr>
              <a:buFontTx/>
              <a:buChar char="-"/>
            </a:pPr>
            <a:r>
              <a:rPr lang="nl-BE" sz="2000" i="1" dirty="0"/>
              <a:t>categorieën van uitgevoerde verwerkingen</a:t>
            </a:r>
          </a:p>
          <a:p>
            <a:pPr>
              <a:buFontTx/>
              <a:buChar char="-"/>
            </a:pPr>
            <a:r>
              <a:rPr lang="nl-BE" sz="2000" i="1" dirty="0"/>
              <a:t>algemene omschrijving van de beveiliging</a:t>
            </a:r>
          </a:p>
          <a:p>
            <a:pPr marL="0" indent="0">
              <a:buNone/>
            </a:pPr>
            <a:endParaRPr lang="nl-BE" i="1" dirty="0"/>
          </a:p>
          <a:p>
            <a:pPr marL="0" indent="0">
              <a:buNone/>
            </a:pPr>
            <a:endParaRPr lang="nl-BE" dirty="0"/>
          </a:p>
        </p:txBody>
      </p:sp>
    </p:spTree>
    <p:extLst>
      <p:ext uri="{BB962C8B-B14F-4D97-AF65-F5344CB8AC3E}">
        <p14:creationId xmlns:p14="http://schemas.microsoft.com/office/powerpoint/2010/main" val="8401647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b="1" dirty="0"/>
              <a:t>Praktische verplichtingen</a:t>
            </a:r>
            <a:endParaRPr lang="nl-BE" dirty="0"/>
          </a:p>
        </p:txBody>
      </p:sp>
      <p:sp>
        <p:nvSpPr>
          <p:cNvPr id="3" name="Tijdelijke aanduiding voor inhoud 2"/>
          <p:cNvSpPr>
            <a:spLocks noGrp="1"/>
          </p:cNvSpPr>
          <p:nvPr>
            <p:ph idx="1"/>
          </p:nvPr>
        </p:nvSpPr>
        <p:spPr/>
        <p:txBody>
          <a:bodyPr/>
          <a:lstStyle/>
          <a:p>
            <a:pPr marL="0" indent="0">
              <a:buNone/>
            </a:pPr>
            <a:endParaRPr lang="nl-BE" dirty="0"/>
          </a:p>
          <a:p>
            <a:pPr marL="0" indent="0">
              <a:buNone/>
            </a:pPr>
            <a:r>
              <a:rPr lang="nl-BE" b="1" i="1" dirty="0"/>
              <a:t>Register van de verwerkingsactiviteiten</a:t>
            </a:r>
          </a:p>
          <a:p>
            <a:pPr marL="0" indent="0">
              <a:buNone/>
            </a:pPr>
            <a:endParaRPr lang="nl-BE" dirty="0"/>
          </a:p>
          <a:p>
            <a:pPr>
              <a:buFont typeface="Wingdings" panose="05000000000000000000" pitchFamily="2" charset="2"/>
              <a:buChar char="v"/>
            </a:pPr>
            <a:r>
              <a:rPr lang="nl-BE" dirty="0"/>
              <a:t>  in elektronische vorm</a:t>
            </a:r>
          </a:p>
          <a:p>
            <a:pPr marL="0" indent="0">
              <a:buNone/>
            </a:pPr>
            <a:endParaRPr lang="nl-BE" dirty="0"/>
          </a:p>
          <a:p>
            <a:pPr>
              <a:buFont typeface="Wingdings" panose="05000000000000000000" pitchFamily="2" charset="2"/>
              <a:buChar char="Ø"/>
            </a:pPr>
            <a:r>
              <a:rPr lang="nl-BE" dirty="0"/>
              <a:t>  ter beschikking houden van de GBA</a:t>
            </a:r>
          </a:p>
          <a:p>
            <a:pPr marL="0" indent="0">
              <a:buNone/>
            </a:pPr>
            <a:r>
              <a:rPr lang="nl-BE" dirty="0"/>
              <a:t>	</a:t>
            </a:r>
            <a:r>
              <a:rPr lang="nl-BE" i="1" dirty="0"/>
              <a:t>tenzij dit “een voorgenomen publicatie in het gedrang kan 	brengen of een controlemaatregel zou uitmaken voorafgaand 	aan de publicatie van een artikel” </a:t>
            </a:r>
            <a:r>
              <a:rPr lang="nl-BE" dirty="0"/>
              <a:t>!</a:t>
            </a:r>
          </a:p>
        </p:txBody>
      </p:sp>
    </p:spTree>
    <p:extLst>
      <p:ext uri="{BB962C8B-B14F-4D97-AF65-F5344CB8AC3E}">
        <p14:creationId xmlns:p14="http://schemas.microsoft.com/office/powerpoint/2010/main" val="25367130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b="1" dirty="0"/>
              <a:t>Praktische verplichtingen</a:t>
            </a:r>
            <a:endParaRPr lang="nl-BE" dirty="0"/>
          </a:p>
        </p:txBody>
      </p:sp>
      <p:sp>
        <p:nvSpPr>
          <p:cNvPr id="3" name="Tijdelijke aanduiding voor inhoud 2"/>
          <p:cNvSpPr>
            <a:spLocks noGrp="1"/>
          </p:cNvSpPr>
          <p:nvPr>
            <p:ph idx="1"/>
          </p:nvPr>
        </p:nvSpPr>
        <p:spPr/>
        <p:txBody>
          <a:bodyPr/>
          <a:lstStyle/>
          <a:p>
            <a:pPr marL="0" indent="0">
              <a:buNone/>
            </a:pPr>
            <a:endParaRPr lang="nl-BE" dirty="0"/>
          </a:p>
          <a:p>
            <a:pPr marL="0" indent="0">
              <a:buNone/>
            </a:pPr>
            <a:r>
              <a:rPr lang="nl-BE" b="1" i="1" dirty="0"/>
              <a:t>Verplichte medewerking met de GBA</a:t>
            </a:r>
          </a:p>
          <a:p>
            <a:pPr marL="0" indent="0">
              <a:buNone/>
            </a:pPr>
            <a:endParaRPr lang="nl-BE" dirty="0"/>
          </a:p>
          <a:p>
            <a:pPr marL="0" indent="0">
              <a:buNone/>
            </a:pPr>
            <a:r>
              <a:rPr lang="nl-BE" dirty="0"/>
              <a:t>	</a:t>
            </a:r>
          </a:p>
          <a:p>
            <a:pPr marL="0" indent="0">
              <a:buNone/>
            </a:pPr>
            <a:r>
              <a:rPr lang="nl-BE" i="1" dirty="0"/>
              <a:t>	tenzij dit “een voorgenomen publicatie in het gedrang kan 	brengen of een controlemaatregel zou uitmaken voorafgaand 	aan de publicatie van een artikel” </a:t>
            </a:r>
            <a:r>
              <a:rPr lang="nl-BE" dirty="0"/>
              <a:t>!</a:t>
            </a:r>
          </a:p>
          <a:p>
            <a:pPr marL="0" indent="0">
              <a:buNone/>
            </a:pPr>
            <a:endParaRPr lang="nl-BE" dirty="0"/>
          </a:p>
          <a:p>
            <a:pPr marL="0" indent="0">
              <a:buNone/>
            </a:pPr>
            <a:endParaRPr lang="nl-BE" dirty="0"/>
          </a:p>
        </p:txBody>
      </p:sp>
    </p:spTree>
    <p:extLst>
      <p:ext uri="{BB962C8B-B14F-4D97-AF65-F5344CB8AC3E}">
        <p14:creationId xmlns:p14="http://schemas.microsoft.com/office/powerpoint/2010/main" val="42474082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b="1" dirty="0"/>
              <a:t>Praktische verplichtingen</a:t>
            </a:r>
            <a:endParaRPr lang="nl-BE" dirty="0"/>
          </a:p>
        </p:txBody>
      </p:sp>
      <p:sp>
        <p:nvSpPr>
          <p:cNvPr id="3" name="Tijdelijke aanduiding voor inhoud 2"/>
          <p:cNvSpPr>
            <a:spLocks noGrp="1"/>
          </p:cNvSpPr>
          <p:nvPr>
            <p:ph idx="1"/>
          </p:nvPr>
        </p:nvSpPr>
        <p:spPr/>
        <p:txBody>
          <a:bodyPr/>
          <a:lstStyle/>
          <a:p>
            <a:pPr marL="0" indent="0">
              <a:buNone/>
            </a:pPr>
            <a:endParaRPr lang="nl-BE" dirty="0"/>
          </a:p>
          <a:p>
            <a:pPr marL="0" indent="0">
              <a:buNone/>
            </a:pPr>
            <a:r>
              <a:rPr lang="nl-BE" b="1" i="1" dirty="0"/>
              <a:t>Bij internationale doorgifte (= buiten de EU)</a:t>
            </a:r>
          </a:p>
          <a:p>
            <a:pPr marL="0" indent="0">
              <a:buNone/>
            </a:pPr>
            <a:endParaRPr lang="nl-BE" dirty="0"/>
          </a:p>
          <a:p>
            <a:pPr marL="0" indent="0">
              <a:buNone/>
            </a:pPr>
            <a:r>
              <a:rPr lang="nl-BE" dirty="0"/>
              <a:t>	Redacties en journalisten vrijgesteld </a:t>
            </a:r>
            <a:r>
              <a:rPr lang="nl-BE" i="1" dirty="0"/>
              <a:t>“in de mate dat het nodig is 	om het recht op bescherming van persoonsgegevens in 	overeenstemming te brengen met de vrijheid van meningsuiting 	en van informatie”</a:t>
            </a:r>
            <a:r>
              <a:rPr lang="nl-BE" dirty="0"/>
              <a:t> !</a:t>
            </a:r>
          </a:p>
          <a:p>
            <a:pPr marL="0" indent="0">
              <a:buNone/>
            </a:pPr>
            <a:endParaRPr lang="nl-BE" dirty="0"/>
          </a:p>
        </p:txBody>
      </p:sp>
    </p:spTree>
    <p:extLst>
      <p:ext uri="{BB962C8B-B14F-4D97-AF65-F5344CB8AC3E}">
        <p14:creationId xmlns:p14="http://schemas.microsoft.com/office/powerpoint/2010/main" val="31637785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b="1" dirty="0"/>
              <a:t>Responsplichten t.a.v. betrokkenen</a:t>
            </a:r>
          </a:p>
        </p:txBody>
      </p:sp>
      <p:sp>
        <p:nvSpPr>
          <p:cNvPr id="3" name="Tijdelijke aanduiding voor inhoud 2"/>
          <p:cNvSpPr>
            <a:spLocks noGrp="1"/>
          </p:cNvSpPr>
          <p:nvPr>
            <p:ph idx="1"/>
          </p:nvPr>
        </p:nvSpPr>
        <p:spPr/>
        <p:txBody>
          <a:bodyPr>
            <a:normAutofit lnSpcReduction="10000"/>
          </a:bodyPr>
          <a:lstStyle/>
          <a:p>
            <a:pPr marL="0" indent="0">
              <a:buNone/>
            </a:pPr>
            <a:endParaRPr lang="nl-BE" dirty="0"/>
          </a:p>
          <a:p>
            <a:pPr marL="0" indent="0">
              <a:buNone/>
            </a:pPr>
            <a:r>
              <a:rPr lang="nl-BE" dirty="0"/>
              <a:t>EEN BELANGRIJKE REEKS VRIJSTELLINGEN VOOR JOURNALISTEN !</a:t>
            </a:r>
          </a:p>
          <a:p>
            <a:pPr marL="0" indent="0">
              <a:buNone/>
            </a:pPr>
            <a:endParaRPr lang="nl-BE" dirty="0"/>
          </a:p>
          <a:p>
            <a:pPr>
              <a:buFontTx/>
              <a:buChar char="-"/>
            </a:pPr>
            <a:r>
              <a:rPr lang="nl-BE" sz="2000" dirty="0"/>
              <a:t>Geen toestemming nodig</a:t>
            </a:r>
          </a:p>
          <a:p>
            <a:pPr>
              <a:buFontTx/>
              <a:buChar char="-"/>
            </a:pPr>
            <a:r>
              <a:rPr lang="nl-BE" sz="2000" dirty="0"/>
              <a:t>Verwerking van ‘gevoelige’ persoonsgegevens kan</a:t>
            </a:r>
          </a:p>
          <a:p>
            <a:pPr>
              <a:buFontTx/>
              <a:buChar char="-"/>
            </a:pPr>
            <a:r>
              <a:rPr lang="nl-BE" sz="2000" dirty="0"/>
              <a:t>Geen algemene informatieplicht (via een </a:t>
            </a:r>
            <a:r>
              <a:rPr lang="nl-BE" sz="2000" i="1" dirty="0"/>
              <a:t>privacy policy</a:t>
            </a:r>
            <a:r>
              <a:rPr lang="nl-BE" sz="2000" dirty="0"/>
              <a:t>)</a:t>
            </a:r>
          </a:p>
          <a:p>
            <a:pPr>
              <a:buFontTx/>
              <a:buChar char="-"/>
            </a:pPr>
            <a:r>
              <a:rPr lang="nl-BE" sz="2000" dirty="0"/>
              <a:t>Geen inzageverleningsplicht</a:t>
            </a:r>
          </a:p>
          <a:p>
            <a:pPr>
              <a:buFontTx/>
              <a:buChar char="-"/>
            </a:pPr>
            <a:r>
              <a:rPr lang="nl-BE" sz="2000" dirty="0"/>
              <a:t>Geen rectificatieplicht</a:t>
            </a:r>
          </a:p>
          <a:p>
            <a:pPr>
              <a:buFontTx/>
              <a:buChar char="-"/>
            </a:pPr>
            <a:r>
              <a:rPr lang="nl-BE" sz="2000" dirty="0"/>
              <a:t>Geen plicht van </a:t>
            </a:r>
            <a:r>
              <a:rPr lang="nl-BE" sz="2000" dirty="0" err="1"/>
              <a:t>gegevenswissing</a:t>
            </a:r>
            <a:r>
              <a:rPr lang="nl-BE" sz="2000" dirty="0"/>
              <a:t> voor wie </a:t>
            </a:r>
            <a:r>
              <a:rPr lang="nl-BE" sz="2000" i="1" dirty="0"/>
              <a:t>droit à </a:t>
            </a:r>
            <a:r>
              <a:rPr lang="nl-BE" sz="2000" i="1" dirty="0" err="1"/>
              <a:t>l’oubli</a:t>
            </a:r>
            <a:r>
              <a:rPr lang="nl-BE" sz="2000" dirty="0"/>
              <a:t> claimt</a:t>
            </a:r>
          </a:p>
          <a:p>
            <a:pPr>
              <a:buFontTx/>
              <a:buChar char="-"/>
            </a:pPr>
            <a:r>
              <a:rPr lang="nl-BE" sz="2000" dirty="0"/>
              <a:t>Geen plicht tot beperking van de verwerking</a:t>
            </a:r>
          </a:p>
          <a:p>
            <a:pPr>
              <a:buFontTx/>
              <a:buChar char="-"/>
            </a:pPr>
            <a:r>
              <a:rPr lang="nl-BE" sz="2000" dirty="0"/>
              <a:t>…</a:t>
            </a:r>
          </a:p>
        </p:txBody>
      </p:sp>
    </p:spTree>
    <p:extLst>
      <p:ext uri="{BB962C8B-B14F-4D97-AF65-F5344CB8AC3E}">
        <p14:creationId xmlns:p14="http://schemas.microsoft.com/office/powerpoint/2010/main" val="29868211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br>
              <a:rPr lang="nl-BE" b="1" dirty="0"/>
            </a:br>
            <a:r>
              <a:rPr lang="nl-BE" b="1" dirty="0"/>
              <a:t>Situering:  </a:t>
            </a:r>
            <a:r>
              <a:rPr lang="nl-BE" dirty="0"/>
              <a:t>JOURNALISTIEK &amp;</a:t>
            </a:r>
            <a:br>
              <a:rPr lang="nl-BE" dirty="0"/>
            </a:br>
            <a:r>
              <a:rPr lang="nl-BE" dirty="0"/>
              <a:t>			(BESCHERMING VAN DE) PRIVACY</a:t>
            </a:r>
            <a:br>
              <a:rPr lang="nl-BE" dirty="0"/>
            </a:br>
            <a:endParaRPr lang="nl-BE" b="1" dirty="0"/>
          </a:p>
        </p:txBody>
      </p:sp>
      <p:sp>
        <p:nvSpPr>
          <p:cNvPr id="3" name="Tijdelijke aanduiding voor inhoud 2"/>
          <p:cNvSpPr>
            <a:spLocks noGrp="1"/>
          </p:cNvSpPr>
          <p:nvPr>
            <p:ph idx="1"/>
          </p:nvPr>
        </p:nvSpPr>
        <p:spPr/>
        <p:txBody>
          <a:bodyPr>
            <a:normAutofit/>
          </a:bodyPr>
          <a:lstStyle/>
          <a:p>
            <a:pPr marL="0" indent="0">
              <a:buNone/>
            </a:pPr>
            <a:endParaRPr lang="nl-BE" dirty="0"/>
          </a:p>
          <a:p>
            <a:pPr marL="0" indent="0">
              <a:buNone/>
            </a:pPr>
            <a:r>
              <a:rPr lang="nl-BE" dirty="0"/>
              <a:t>Al veel </a:t>
            </a:r>
            <a:r>
              <a:rPr lang="nl-BE" b="1" dirty="0"/>
              <a:t>mediarecht</a:t>
            </a:r>
          </a:p>
          <a:p>
            <a:pPr marL="0" indent="0">
              <a:buNone/>
            </a:pPr>
            <a:endParaRPr lang="nl-BE" dirty="0"/>
          </a:p>
          <a:p>
            <a:pPr>
              <a:buFontTx/>
              <a:buChar char="-"/>
            </a:pPr>
            <a:r>
              <a:rPr lang="nl-BE" dirty="0"/>
              <a:t>Publicatieverboden i.v.m. privacy (minderjarigen, slachtoffers zedendelicten)</a:t>
            </a:r>
          </a:p>
          <a:p>
            <a:pPr>
              <a:buFontTx/>
              <a:buChar char="-"/>
            </a:pPr>
            <a:r>
              <a:rPr lang="nl-BE" dirty="0"/>
              <a:t>Recht tot antwoord</a:t>
            </a:r>
          </a:p>
          <a:p>
            <a:pPr>
              <a:buFontTx/>
              <a:buChar char="-"/>
            </a:pPr>
            <a:r>
              <a:rPr lang="nl-BE" dirty="0"/>
              <a:t>Algemene burgerrechtelijke aansprakelijkheid (art. 1382 B.W.)</a:t>
            </a:r>
          </a:p>
          <a:p>
            <a:pPr>
              <a:buFontTx/>
              <a:buChar char="-"/>
            </a:pPr>
            <a:r>
              <a:rPr lang="nl-BE" dirty="0"/>
              <a:t>…..</a:t>
            </a:r>
          </a:p>
          <a:p>
            <a:pPr marL="0" indent="0">
              <a:buNone/>
            </a:pPr>
            <a:endParaRPr lang="nl-BE" dirty="0"/>
          </a:p>
          <a:p>
            <a:pPr marL="0" indent="0">
              <a:buNone/>
            </a:pPr>
            <a:endParaRPr lang="nl-BE" dirty="0"/>
          </a:p>
          <a:p>
            <a:pPr marL="0" indent="0">
              <a:buNone/>
            </a:pPr>
            <a:endParaRPr lang="nl-BE" dirty="0"/>
          </a:p>
          <a:p>
            <a:pPr marL="0" indent="0">
              <a:buNone/>
            </a:pPr>
            <a:endParaRPr lang="nl-BE" dirty="0"/>
          </a:p>
        </p:txBody>
      </p:sp>
    </p:spTree>
    <p:extLst>
      <p:ext uri="{BB962C8B-B14F-4D97-AF65-F5344CB8AC3E}">
        <p14:creationId xmlns:p14="http://schemas.microsoft.com/office/powerpoint/2010/main" val="149626589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b="1" dirty="0"/>
              <a:t>Responsplichten t.a.v. betrokkenen</a:t>
            </a:r>
            <a:endParaRPr lang="nl-BE" dirty="0"/>
          </a:p>
        </p:txBody>
      </p:sp>
      <p:sp>
        <p:nvSpPr>
          <p:cNvPr id="3" name="Tijdelijke aanduiding voor inhoud 2"/>
          <p:cNvSpPr>
            <a:spLocks noGrp="1"/>
          </p:cNvSpPr>
          <p:nvPr>
            <p:ph idx="1"/>
          </p:nvPr>
        </p:nvSpPr>
        <p:spPr/>
        <p:txBody>
          <a:bodyPr/>
          <a:lstStyle/>
          <a:p>
            <a:pPr marL="0" indent="0">
              <a:buNone/>
            </a:pPr>
            <a:endParaRPr lang="nl-BE" dirty="0"/>
          </a:p>
          <a:p>
            <a:pPr marL="0" indent="0">
              <a:buNone/>
            </a:pPr>
            <a:endParaRPr lang="nl-BE" dirty="0"/>
          </a:p>
          <a:p>
            <a:pPr marL="0" indent="0">
              <a:buNone/>
            </a:pPr>
            <a:r>
              <a:rPr lang="nl-BE" dirty="0"/>
              <a:t>Wat blijft over ?</a:t>
            </a:r>
          </a:p>
          <a:p>
            <a:pPr marL="0" indent="0">
              <a:buNone/>
            </a:pPr>
            <a:endParaRPr lang="nl-BE" dirty="0"/>
          </a:p>
          <a:p>
            <a:pPr marL="0" indent="0">
              <a:buNone/>
            </a:pPr>
            <a:r>
              <a:rPr lang="nl-BE" sz="2400" dirty="0"/>
              <a:t>… de meldingsplicht bij een informatielek met een ‘hoog risico’ voor de betrokkene</a:t>
            </a:r>
          </a:p>
          <a:p>
            <a:pPr marL="0" indent="0">
              <a:buNone/>
            </a:pPr>
            <a:r>
              <a:rPr lang="nl-BE" sz="2400" i="1" dirty="0"/>
              <a:t>tenzij het probleem is verholpen of individuele melding ondoenbaar is</a:t>
            </a:r>
          </a:p>
          <a:p>
            <a:pPr marL="0" indent="0">
              <a:buNone/>
            </a:pPr>
            <a:endParaRPr lang="nl-BE" dirty="0"/>
          </a:p>
          <a:p>
            <a:pPr marL="0" indent="0">
              <a:buNone/>
            </a:pPr>
            <a:endParaRPr lang="nl-BE" dirty="0"/>
          </a:p>
        </p:txBody>
      </p:sp>
    </p:spTree>
    <p:extLst>
      <p:ext uri="{BB962C8B-B14F-4D97-AF65-F5344CB8AC3E}">
        <p14:creationId xmlns:p14="http://schemas.microsoft.com/office/powerpoint/2010/main" val="5442034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b="1" dirty="0"/>
              <a:t>Responsplichten t.a.v. betrokkenen</a:t>
            </a:r>
            <a:endParaRPr lang="nl-BE" dirty="0"/>
          </a:p>
        </p:txBody>
      </p:sp>
      <p:sp>
        <p:nvSpPr>
          <p:cNvPr id="3" name="Tijdelijke aanduiding voor inhoud 2"/>
          <p:cNvSpPr>
            <a:spLocks noGrp="1"/>
          </p:cNvSpPr>
          <p:nvPr>
            <p:ph idx="1"/>
          </p:nvPr>
        </p:nvSpPr>
        <p:spPr/>
        <p:txBody>
          <a:bodyPr/>
          <a:lstStyle/>
          <a:p>
            <a:pPr marL="0" indent="0">
              <a:buNone/>
            </a:pPr>
            <a:endParaRPr lang="nl-BE" dirty="0"/>
          </a:p>
          <a:p>
            <a:pPr marL="0" indent="0">
              <a:buNone/>
            </a:pPr>
            <a:endParaRPr lang="nl-BE" dirty="0"/>
          </a:p>
          <a:p>
            <a:pPr marL="0" indent="0">
              <a:buNone/>
            </a:pPr>
            <a:r>
              <a:rPr lang="nl-BE" dirty="0"/>
              <a:t>Toch blijven opletten:</a:t>
            </a:r>
          </a:p>
          <a:p>
            <a:pPr marL="0" indent="0">
              <a:buNone/>
            </a:pPr>
            <a:r>
              <a:rPr lang="nl-BE" dirty="0"/>
              <a:t>ANDERE wetgeving en ook de Code </a:t>
            </a:r>
            <a:r>
              <a:rPr lang="nl-BE" dirty="0" err="1"/>
              <a:t>RvdJ</a:t>
            </a:r>
            <a:r>
              <a:rPr lang="nl-BE" dirty="0"/>
              <a:t> zijn wel van toepassing !</a:t>
            </a:r>
          </a:p>
          <a:p>
            <a:pPr marL="0" indent="0">
              <a:buNone/>
            </a:pPr>
            <a:endParaRPr lang="nl-BE" dirty="0"/>
          </a:p>
          <a:p>
            <a:pPr>
              <a:buFontTx/>
              <a:buChar char="-"/>
            </a:pPr>
            <a:r>
              <a:rPr lang="nl-BE" sz="2400" dirty="0"/>
              <a:t>de wetgeving en de beroepsethische bepalingen i.v.m. correcte informatie en rechtzettingen</a:t>
            </a:r>
          </a:p>
          <a:p>
            <a:pPr>
              <a:buFontTx/>
              <a:buChar char="-"/>
            </a:pPr>
            <a:r>
              <a:rPr lang="nl-BE" sz="2400" dirty="0"/>
              <a:t>rechtspraak i.v.m. het recht op vergeten</a:t>
            </a:r>
          </a:p>
          <a:p>
            <a:pPr>
              <a:buFontTx/>
              <a:buChar char="-"/>
            </a:pPr>
            <a:r>
              <a:rPr lang="nl-BE" sz="2400" dirty="0"/>
              <a:t>….</a:t>
            </a:r>
          </a:p>
          <a:p>
            <a:pPr>
              <a:buFontTx/>
              <a:buChar char="-"/>
            </a:pPr>
            <a:endParaRPr lang="nl-BE" sz="2400" dirty="0"/>
          </a:p>
          <a:p>
            <a:pPr marL="0" indent="0">
              <a:buNone/>
            </a:pPr>
            <a:endParaRPr lang="nl-BE" dirty="0"/>
          </a:p>
        </p:txBody>
      </p:sp>
    </p:spTree>
    <p:extLst>
      <p:ext uri="{BB962C8B-B14F-4D97-AF65-F5344CB8AC3E}">
        <p14:creationId xmlns:p14="http://schemas.microsoft.com/office/powerpoint/2010/main" val="48256853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b="1" dirty="0"/>
              <a:t>GBA</a:t>
            </a:r>
          </a:p>
        </p:txBody>
      </p:sp>
      <p:sp>
        <p:nvSpPr>
          <p:cNvPr id="3" name="Tijdelijke aanduiding voor inhoud 2"/>
          <p:cNvSpPr>
            <a:spLocks noGrp="1"/>
          </p:cNvSpPr>
          <p:nvPr>
            <p:ph idx="1"/>
          </p:nvPr>
        </p:nvSpPr>
        <p:spPr/>
        <p:txBody>
          <a:bodyPr>
            <a:normAutofit fontScale="92500" lnSpcReduction="10000"/>
          </a:bodyPr>
          <a:lstStyle/>
          <a:p>
            <a:pPr marL="0" indent="0">
              <a:buNone/>
            </a:pPr>
            <a:endParaRPr lang="nl-BE" dirty="0"/>
          </a:p>
          <a:p>
            <a:pPr marL="0" indent="0">
              <a:buNone/>
            </a:pPr>
            <a:r>
              <a:rPr lang="nl-BE" dirty="0"/>
              <a:t>De (nieuwe) Gegevensbeschermingsautoriteit</a:t>
            </a:r>
          </a:p>
          <a:p>
            <a:pPr marL="0" indent="0">
              <a:buNone/>
            </a:pPr>
            <a:endParaRPr lang="nl-BE" dirty="0"/>
          </a:p>
          <a:p>
            <a:pPr>
              <a:buFontTx/>
              <a:buChar char="-"/>
            </a:pPr>
            <a:r>
              <a:rPr lang="nl-BE" dirty="0"/>
              <a:t>Onderzoekt en controleert de naleving van de GDPR</a:t>
            </a:r>
          </a:p>
          <a:p>
            <a:pPr>
              <a:buFontTx/>
              <a:buChar char="-"/>
            </a:pPr>
            <a:r>
              <a:rPr lang="nl-BE" dirty="0"/>
              <a:t>Corrigeert en sanctioneert overtredingen</a:t>
            </a:r>
          </a:p>
          <a:p>
            <a:pPr marL="0" indent="0">
              <a:buNone/>
            </a:pPr>
            <a:r>
              <a:rPr lang="nl-BE" i="1" dirty="0"/>
              <a:t>					(met mogelijk zware boetes !)</a:t>
            </a:r>
            <a:endParaRPr lang="nl-BE" dirty="0"/>
          </a:p>
          <a:p>
            <a:pPr marL="0" indent="0">
              <a:buNone/>
            </a:pPr>
            <a:endParaRPr lang="nl-BE" dirty="0"/>
          </a:p>
          <a:p>
            <a:pPr marL="0" indent="0">
              <a:buNone/>
            </a:pPr>
            <a:r>
              <a:rPr lang="nl-BE" i="1" dirty="0"/>
              <a:t>	Maar t.a.v. journalisten NIET wanneer dit “aanwijzingen zou 	verschaffen over de bronnen van informatie of een controlemaatregel 	voorafgaand aan de publicatie van een artikel zou uitmaken” !</a:t>
            </a:r>
          </a:p>
        </p:txBody>
      </p:sp>
    </p:spTree>
    <p:extLst>
      <p:ext uri="{BB962C8B-B14F-4D97-AF65-F5344CB8AC3E}">
        <p14:creationId xmlns:p14="http://schemas.microsoft.com/office/powerpoint/2010/main" val="9230712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BE" dirty="0"/>
          </a:p>
        </p:txBody>
      </p:sp>
      <p:sp>
        <p:nvSpPr>
          <p:cNvPr id="3" name="Tijdelijke aanduiding voor inhoud 2"/>
          <p:cNvSpPr>
            <a:spLocks noGrp="1"/>
          </p:cNvSpPr>
          <p:nvPr>
            <p:ph idx="1"/>
          </p:nvPr>
        </p:nvSpPr>
        <p:spPr/>
        <p:txBody>
          <a:bodyPr/>
          <a:lstStyle/>
          <a:p>
            <a:pPr marL="0" indent="0">
              <a:buNone/>
            </a:pPr>
            <a:endParaRPr lang="nl-BE" dirty="0"/>
          </a:p>
          <a:p>
            <a:pPr marL="0" indent="0">
              <a:buNone/>
            </a:pPr>
            <a:endParaRPr lang="nl-BE" dirty="0"/>
          </a:p>
          <a:p>
            <a:pPr marL="0" indent="0" algn="ctr">
              <a:buNone/>
            </a:pPr>
            <a:r>
              <a:rPr lang="nl-BE" dirty="0"/>
              <a:t>Dank voor uw aandacht !</a:t>
            </a:r>
          </a:p>
          <a:p>
            <a:pPr marL="0" indent="0" algn="ctr">
              <a:buNone/>
            </a:pPr>
            <a:endParaRPr lang="nl-BE" dirty="0"/>
          </a:p>
          <a:p>
            <a:pPr marL="0" indent="0" algn="ctr">
              <a:buNone/>
            </a:pPr>
            <a:r>
              <a:rPr lang="nl-BE" dirty="0"/>
              <a:t>Vragen ? </a:t>
            </a:r>
            <a:r>
              <a:rPr lang="nl-BE" dirty="0">
                <a:hlinkClick r:id="rId2"/>
              </a:rPr>
              <a:t>info@journalist.be</a:t>
            </a:r>
            <a:endParaRPr lang="nl-BE" dirty="0"/>
          </a:p>
          <a:p>
            <a:pPr marL="0" indent="0">
              <a:buNone/>
            </a:pPr>
            <a:endParaRPr lang="nl-BE" dirty="0"/>
          </a:p>
          <a:p>
            <a:pPr marL="0" indent="0">
              <a:buNone/>
            </a:pPr>
            <a:endParaRPr lang="nl-BE" dirty="0"/>
          </a:p>
          <a:p>
            <a:pPr marL="0" indent="0">
              <a:buNone/>
            </a:pPr>
            <a:endParaRPr lang="nl-BE" dirty="0"/>
          </a:p>
          <a:p>
            <a:pPr marL="0" indent="0">
              <a:buNone/>
            </a:pPr>
            <a:endParaRPr lang="nl-BE" dirty="0"/>
          </a:p>
          <a:p>
            <a:pPr marL="0" indent="0">
              <a:buNone/>
            </a:pPr>
            <a:endParaRPr lang="nl-BE" dirty="0"/>
          </a:p>
          <a:p>
            <a:pPr marL="0" indent="0">
              <a:buNone/>
            </a:pPr>
            <a:endParaRPr lang="nl-BE" dirty="0"/>
          </a:p>
          <a:p>
            <a:pPr marL="0" indent="0">
              <a:buNone/>
            </a:pPr>
            <a:endParaRPr lang="nl-BE" dirty="0"/>
          </a:p>
        </p:txBody>
      </p:sp>
    </p:spTree>
    <p:extLst>
      <p:ext uri="{BB962C8B-B14F-4D97-AF65-F5344CB8AC3E}">
        <p14:creationId xmlns:p14="http://schemas.microsoft.com/office/powerpoint/2010/main" val="22765322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b="1" dirty="0"/>
              <a:t>Situering:  </a:t>
            </a:r>
            <a:r>
              <a:rPr lang="nl-BE" dirty="0"/>
              <a:t>JOURNALISTIEK &amp;</a:t>
            </a:r>
            <a:br>
              <a:rPr lang="nl-BE" dirty="0"/>
            </a:br>
            <a:r>
              <a:rPr lang="nl-BE" dirty="0"/>
              <a:t>			(BESCHERMING VAN DE) PRIVACY</a:t>
            </a:r>
          </a:p>
        </p:txBody>
      </p:sp>
      <p:sp>
        <p:nvSpPr>
          <p:cNvPr id="3" name="Tijdelijke aanduiding voor inhoud 2"/>
          <p:cNvSpPr>
            <a:spLocks noGrp="1"/>
          </p:cNvSpPr>
          <p:nvPr>
            <p:ph idx="1"/>
          </p:nvPr>
        </p:nvSpPr>
        <p:spPr/>
        <p:txBody>
          <a:bodyPr/>
          <a:lstStyle/>
          <a:p>
            <a:pPr marL="0" indent="0">
              <a:buNone/>
            </a:pPr>
            <a:endParaRPr lang="nl-BE" dirty="0"/>
          </a:p>
          <a:p>
            <a:pPr marL="0" indent="0">
              <a:buNone/>
            </a:pPr>
            <a:r>
              <a:rPr lang="nl-BE" dirty="0"/>
              <a:t>… en ook </a:t>
            </a:r>
            <a:r>
              <a:rPr lang="nl-BE" b="1" dirty="0"/>
              <a:t>beroepsethiek</a:t>
            </a:r>
          </a:p>
          <a:p>
            <a:pPr marL="0" indent="0">
              <a:buNone/>
            </a:pPr>
            <a:r>
              <a:rPr lang="nl-BE" dirty="0"/>
              <a:t>met name in de Code (van de Raad voor de) Journalistiek</a:t>
            </a:r>
          </a:p>
          <a:p>
            <a:pPr marL="0" indent="0">
              <a:buNone/>
            </a:pPr>
            <a:endParaRPr lang="nl-BE" dirty="0"/>
          </a:p>
          <a:p>
            <a:pPr>
              <a:buFontTx/>
              <a:buChar char="-"/>
            </a:pPr>
            <a:r>
              <a:rPr lang="nl-BE" dirty="0"/>
              <a:t>Correct informeren (</a:t>
            </a:r>
            <a:r>
              <a:rPr lang="nl-BE" dirty="0" err="1"/>
              <a:t>hfdst</a:t>
            </a:r>
            <a:r>
              <a:rPr lang="nl-BE" dirty="0"/>
              <a:t> I)</a:t>
            </a:r>
          </a:p>
          <a:p>
            <a:pPr>
              <a:buFontTx/>
              <a:buChar char="-"/>
            </a:pPr>
            <a:r>
              <a:rPr lang="nl-BE" dirty="0"/>
              <a:t>Privacy respecteren (</a:t>
            </a:r>
            <a:r>
              <a:rPr lang="nl-BE" dirty="0" err="1"/>
              <a:t>hfdst</a:t>
            </a:r>
            <a:r>
              <a:rPr lang="nl-BE" dirty="0"/>
              <a:t> IV)</a:t>
            </a:r>
          </a:p>
          <a:p>
            <a:pPr>
              <a:buFontTx/>
              <a:buChar char="-"/>
            </a:pPr>
            <a:r>
              <a:rPr lang="nl-BE" dirty="0"/>
              <a:t>Fair </a:t>
            </a:r>
            <a:r>
              <a:rPr lang="nl-BE" dirty="0" err="1"/>
              <a:t>play</a:t>
            </a:r>
            <a:r>
              <a:rPr lang="nl-BE" dirty="0"/>
              <a:t> (</a:t>
            </a:r>
            <a:r>
              <a:rPr lang="nl-BE" dirty="0" err="1"/>
              <a:t>hfdst</a:t>
            </a:r>
            <a:r>
              <a:rPr lang="nl-BE" dirty="0"/>
              <a:t> III)</a:t>
            </a:r>
          </a:p>
          <a:p>
            <a:pPr>
              <a:buFontTx/>
              <a:buChar char="-"/>
            </a:pPr>
            <a:endParaRPr lang="nl-BE" dirty="0"/>
          </a:p>
        </p:txBody>
      </p:sp>
    </p:spTree>
    <p:extLst>
      <p:ext uri="{BB962C8B-B14F-4D97-AF65-F5344CB8AC3E}">
        <p14:creationId xmlns:p14="http://schemas.microsoft.com/office/powerpoint/2010/main" val="15604289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b="1" dirty="0"/>
              <a:t>Situering:  </a:t>
            </a:r>
            <a:r>
              <a:rPr lang="nl-BE" dirty="0"/>
              <a:t>JOURNALISTIEK &amp;</a:t>
            </a:r>
            <a:br>
              <a:rPr lang="nl-BE" dirty="0"/>
            </a:br>
            <a:r>
              <a:rPr lang="nl-BE" dirty="0"/>
              <a:t>			(BESCHERMING VAN DE) PRIVACY</a:t>
            </a:r>
          </a:p>
        </p:txBody>
      </p:sp>
      <p:sp>
        <p:nvSpPr>
          <p:cNvPr id="3" name="Tijdelijke aanduiding voor inhoud 2"/>
          <p:cNvSpPr>
            <a:spLocks noGrp="1"/>
          </p:cNvSpPr>
          <p:nvPr>
            <p:ph idx="1"/>
          </p:nvPr>
        </p:nvSpPr>
        <p:spPr/>
        <p:txBody>
          <a:bodyPr/>
          <a:lstStyle/>
          <a:p>
            <a:pPr marL="0" indent="0">
              <a:buNone/>
            </a:pPr>
            <a:endParaRPr lang="nl-BE" dirty="0"/>
          </a:p>
          <a:p>
            <a:pPr marL="0" indent="0">
              <a:buNone/>
            </a:pPr>
            <a:endParaRPr lang="nl-BE" dirty="0"/>
          </a:p>
          <a:p>
            <a:pPr marL="0" indent="0">
              <a:buNone/>
            </a:pPr>
            <a:r>
              <a:rPr lang="nl-BE" dirty="0"/>
              <a:t>+ specifieke richtlijnen van de </a:t>
            </a:r>
            <a:r>
              <a:rPr lang="nl-BE" dirty="0" err="1"/>
              <a:t>RvdJ</a:t>
            </a:r>
            <a:endParaRPr lang="nl-BE" dirty="0"/>
          </a:p>
          <a:p>
            <a:pPr marL="0" indent="0">
              <a:buNone/>
            </a:pPr>
            <a:endParaRPr lang="nl-BE" dirty="0"/>
          </a:p>
          <a:p>
            <a:pPr>
              <a:buFontTx/>
              <a:buChar char="-"/>
            </a:pPr>
            <a:r>
              <a:rPr lang="nl-BE" sz="2000" dirty="0"/>
              <a:t>over de omgang met minderjarigen</a:t>
            </a:r>
          </a:p>
          <a:p>
            <a:pPr>
              <a:buFontTx/>
              <a:buChar char="-"/>
            </a:pPr>
            <a:r>
              <a:rPr lang="nl-BE" sz="2000" dirty="0"/>
              <a:t>over identificatie in een gerechtelijke context</a:t>
            </a:r>
          </a:p>
          <a:p>
            <a:pPr>
              <a:buFontTx/>
              <a:buChar char="-"/>
            </a:pPr>
            <a:r>
              <a:rPr lang="nl-BE" sz="2000" dirty="0"/>
              <a:t>over gebruik van info op persoonlijke websites en </a:t>
            </a:r>
            <a:r>
              <a:rPr lang="nl-BE" sz="2000" dirty="0" err="1"/>
              <a:t>social</a:t>
            </a:r>
            <a:r>
              <a:rPr lang="nl-BE" sz="2000" dirty="0"/>
              <a:t> media</a:t>
            </a:r>
          </a:p>
          <a:p>
            <a:pPr>
              <a:buFontTx/>
              <a:buChar char="-"/>
            </a:pPr>
            <a:r>
              <a:rPr lang="nl-BE" sz="2000" dirty="0"/>
              <a:t>over het hergebruik van archiefinformatie</a:t>
            </a:r>
          </a:p>
          <a:p>
            <a:pPr>
              <a:buFontTx/>
              <a:buChar char="-"/>
            </a:pPr>
            <a:r>
              <a:rPr lang="nl-BE" sz="2000" dirty="0"/>
              <a:t>… </a:t>
            </a:r>
          </a:p>
        </p:txBody>
      </p:sp>
    </p:spTree>
    <p:extLst>
      <p:ext uri="{BB962C8B-B14F-4D97-AF65-F5344CB8AC3E}">
        <p14:creationId xmlns:p14="http://schemas.microsoft.com/office/powerpoint/2010/main" val="6009453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b="1" dirty="0"/>
              <a:t>Situering:  </a:t>
            </a:r>
            <a:r>
              <a:rPr lang="nl-BE" dirty="0"/>
              <a:t>JOURNALISTIEK &amp;</a:t>
            </a:r>
            <a:br>
              <a:rPr lang="nl-BE" dirty="0"/>
            </a:br>
            <a:r>
              <a:rPr lang="nl-BE" dirty="0"/>
              <a:t>			(BESCHERMING VAN DE) PRIVACY</a:t>
            </a:r>
          </a:p>
        </p:txBody>
      </p:sp>
      <p:sp>
        <p:nvSpPr>
          <p:cNvPr id="3" name="Tijdelijke aanduiding voor inhoud 2"/>
          <p:cNvSpPr>
            <a:spLocks noGrp="1"/>
          </p:cNvSpPr>
          <p:nvPr>
            <p:ph idx="1"/>
          </p:nvPr>
        </p:nvSpPr>
        <p:spPr/>
        <p:txBody>
          <a:bodyPr/>
          <a:lstStyle/>
          <a:p>
            <a:pPr marL="0" indent="0">
              <a:buNone/>
            </a:pPr>
            <a:endParaRPr lang="nl-BE" sz="6000" dirty="0"/>
          </a:p>
          <a:p>
            <a:pPr marL="0" indent="0">
              <a:buNone/>
            </a:pPr>
            <a:r>
              <a:rPr lang="nl-BE" sz="6000" dirty="0"/>
              <a:t>Daar komt nu de GDPR bij</a:t>
            </a:r>
          </a:p>
          <a:p>
            <a:pPr marL="0" indent="0">
              <a:buNone/>
            </a:pPr>
            <a:r>
              <a:rPr lang="nl-BE" sz="1800" dirty="0"/>
              <a:t>(Europese Verordening 2016/679    </a:t>
            </a:r>
            <a:r>
              <a:rPr lang="nl-BE" sz="1800" dirty="0">
                <a:sym typeface="Wingdings" panose="05000000000000000000" pitchFamily="2" charset="2"/>
              </a:rPr>
              <a:t>    in werking sinds 25 mei 2018)</a:t>
            </a:r>
          </a:p>
          <a:p>
            <a:pPr marL="0" indent="0">
              <a:buNone/>
            </a:pPr>
            <a:endParaRPr lang="nl-BE" sz="1800" dirty="0">
              <a:sym typeface="Wingdings" panose="05000000000000000000" pitchFamily="2" charset="2"/>
            </a:endParaRPr>
          </a:p>
          <a:p>
            <a:pPr marL="0" indent="0">
              <a:buNone/>
            </a:pPr>
            <a:r>
              <a:rPr lang="nl-BE" sz="6000" dirty="0">
                <a:sym typeface="Wingdings" panose="05000000000000000000" pitchFamily="2" charset="2"/>
              </a:rPr>
              <a:t>+ de Belgische uitvoeringswet</a:t>
            </a:r>
          </a:p>
          <a:p>
            <a:pPr marL="0" indent="0">
              <a:buNone/>
            </a:pPr>
            <a:r>
              <a:rPr lang="nl-BE" sz="1800" dirty="0"/>
              <a:t>(Wet van 30 juli 2018   </a:t>
            </a:r>
            <a:r>
              <a:rPr lang="nl-BE" sz="1800" dirty="0">
                <a:sym typeface="Wingdings" panose="05000000000000000000" pitchFamily="2" charset="2"/>
              </a:rPr>
              <a:t>    van kracht sinds 5 september 2018)</a:t>
            </a:r>
            <a:endParaRPr lang="nl-BE" sz="1800" dirty="0"/>
          </a:p>
        </p:txBody>
      </p:sp>
    </p:spTree>
    <p:extLst>
      <p:ext uri="{BB962C8B-B14F-4D97-AF65-F5344CB8AC3E}">
        <p14:creationId xmlns:p14="http://schemas.microsoft.com/office/powerpoint/2010/main" val="30492285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De GDPR: </a:t>
            </a:r>
            <a:r>
              <a:rPr lang="nl-BE" b="1" dirty="0"/>
              <a:t>voor wie ?</a:t>
            </a:r>
          </a:p>
        </p:txBody>
      </p:sp>
      <p:sp>
        <p:nvSpPr>
          <p:cNvPr id="3" name="Tijdelijke aanduiding voor inhoud 2"/>
          <p:cNvSpPr>
            <a:spLocks noGrp="1"/>
          </p:cNvSpPr>
          <p:nvPr>
            <p:ph idx="1"/>
          </p:nvPr>
        </p:nvSpPr>
        <p:spPr/>
        <p:txBody>
          <a:bodyPr>
            <a:normAutofit/>
          </a:bodyPr>
          <a:lstStyle/>
          <a:p>
            <a:pPr marL="0" indent="0">
              <a:buNone/>
            </a:pPr>
            <a:endParaRPr lang="nl-BE" b="1" dirty="0"/>
          </a:p>
          <a:p>
            <a:pPr marL="0" indent="0">
              <a:buNone/>
            </a:pPr>
            <a:r>
              <a:rPr lang="nl-BE" sz="3200" b="1" dirty="0"/>
              <a:t>Iedereen die professioneel persoonsgegevens verwerkt</a:t>
            </a:r>
          </a:p>
          <a:p>
            <a:pPr marL="0" indent="0">
              <a:buNone/>
            </a:pPr>
            <a:endParaRPr lang="nl-BE" dirty="0"/>
          </a:p>
          <a:p>
            <a:pPr marL="0" indent="0">
              <a:buNone/>
            </a:pPr>
            <a:r>
              <a:rPr lang="nl-BE" dirty="0"/>
              <a:t>+ dus in principe ook professionele journalisten</a:t>
            </a:r>
          </a:p>
          <a:p>
            <a:pPr marL="0" indent="0">
              <a:buNone/>
            </a:pPr>
            <a:r>
              <a:rPr lang="nl-BE" dirty="0"/>
              <a:t>+ NIET: gegevensverwerkingen voor privaat gebruik</a:t>
            </a:r>
          </a:p>
          <a:p>
            <a:pPr marL="0" indent="0">
              <a:buNone/>
            </a:pPr>
            <a:endParaRPr lang="nl-BE" dirty="0"/>
          </a:p>
          <a:p>
            <a:pPr marL="0" indent="0">
              <a:buNone/>
            </a:pPr>
            <a:r>
              <a:rPr lang="nl-BE" dirty="0"/>
              <a:t>+ gegevens van natuurlijke personen – NIET: rechtspersonen</a:t>
            </a:r>
          </a:p>
          <a:p>
            <a:pPr marL="0" indent="0">
              <a:buNone/>
            </a:pPr>
            <a:r>
              <a:rPr lang="nl-BE" dirty="0"/>
              <a:t>+ NIET: gegevens van overleden personen</a:t>
            </a:r>
          </a:p>
          <a:p>
            <a:pPr marL="0" indent="0">
              <a:buNone/>
            </a:pPr>
            <a:endParaRPr lang="nl-BE" dirty="0"/>
          </a:p>
          <a:p>
            <a:pPr marL="0" indent="0">
              <a:buNone/>
            </a:pPr>
            <a:endParaRPr lang="nl-BE" dirty="0"/>
          </a:p>
        </p:txBody>
      </p:sp>
    </p:spTree>
    <p:extLst>
      <p:ext uri="{BB962C8B-B14F-4D97-AF65-F5344CB8AC3E}">
        <p14:creationId xmlns:p14="http://schemas.microsoft.com/office/powerpoint/2010/main" val="27777037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De GDPR: </a:t>
            </a:r>
            <a:r>
              <a:rPr lang="nl-BE" b="1" dirty="0"/>
              <a:t>voor wie ?</a:t>
            </a:r>
            <a:endParaRPr lang="nl-BE" dirty="0"/>
          </a:p>
        </p:txBody>
      </p:sp>
      <p:sp>
        <p:nvSpPr>
          <p:cNvPr id="3" name="Tijdelijke aanduiding voor inhoud 2"/>
          <p:cNvSpPr>
            <a:spLocks noGrp="1"/>
          </p:cNvSpPr>
          <p:nvPr>
            <p:ph idx="1"/>
          </p:nvPr>
        </p:nvSpPr>
        <p:spPr/>
        <p:txBody>
          <a:bodyPr>
            <a:normAutofit fontScale="92500" lnSpcReduction="10000"/>
          </a:bodyPr>
          <a:lstStyle/>
          <a:p>
            <a:pPr marL="0" indent="0">
              <a:buNone/>
            </a:pPr>
            <a:endParaRPr lang="nl-BE" b="1" dirty="0"/>
          </a:p>
          <a:p>
            <a:pPr marL="0" indent="0">
              <a:buNone/>
            </a:pPr>
            <a:r>
              <a:rPr lang="nl-BE" sz="3200" b="1" dirty="0"/>
              <a:t>Iedereen die professioneel persoonsgegevens verwerkt</a:t>
            </a:r>
          </a:p>
          <a:p>
            <a:pPr marL="0" indent="0">
              <a:buNone/>
            </a:pPr>
            <a:endParaRPr lang="nl-BE" dirty="0"/>
          </a:p>
          <a:p>
            <a:pPr marL="0" indent="0">
              <a:buNone/>
            </a:pPr>
            <a:r>
              <a:rPr lang="nl-BE" dirty="0"/>
              <a:t>+ persoonsgegevens = alles wat identificatie mogelijk maakt (incl. beeld)</a:t>
            </a:r>
          </a:p>
          <a:p>
            <a:pPr marL="0" indent="0">
              <a:buNone/>
            </a:pPr>
            <a:endParaRPr lang="nl-BE" dirty="0"/>
          </a:p>
          <a:p>
            <a:pPr marL="0" indent="0">
              <a:buNone/>
            </a:pPr>
            <a:r>
              <a:rPr lang="nl-BE" dirty="0"/>
              <a:t>+ verwerken = handmatig of geautomatiseerd</a:t>
            </a:r>
          </a:p>
          <a:p>
            <a:pPr marL="0" indent="0">
              <a:buNone/>
            </a:pPr>
            <a:r>
              <a:rPr lang="nl-BE" dirty="0"/>
              <a:t>+ verwerken = gegevens verzamelen / opslaan / raadplegen / gebruiken 				/ verspreiden / doorzenden….</a:t>
            </a:r>
          </a:p>
          <a:p>
            <a:pPr marL="0" indent="0">
              <a:buNone/>
            </a:pPr>
            <a:r>
              <a:rPr lang="nl-BE" dirty="0"/>
              <a:t>	! </a:t>
            </a:r>
            <a:r>
              <a:rPr lang="nl-BE" i="1" dirty="0"/>
              <a:t>Het gaat dus over veel meer dan enkel de publicatie van nieuws !</a:t>
            </a:r>
          </a:p>
          <a:p>
            <a:pPr marL="0" indent="0">
              <a:buNone/>
            </a:pPr>
            <a:r>
              <a:rPr lang="nl-BE" i="1" dirty="0"/>
              <a:t>	</a:t>
            </a:r>
            <a:r>
              <a:rPr lang="nl-BE" dirty="0"/>
              <a:t>! </a:t>
            </a:r>
            <a:r>
              <a:rPr lang="nl-BE" i="1" dirty="0"/>
              <a:t>Ook het verzamelen en bijhouden van informatie worden geviseerd !</a:t>
            </a:r>
            <a:endParaRPr lang="nl-BE" dirty="0"/>
          </a:p>
          <a:p>
            <a:pPr marL="0" indent="0">
              <a:buNone/>
            </a:pPr>
            <a:endParaRPr lang="nl-BE" dirty="0"/>
          </a:p>
        </p:txBody>
      </p:sp>
    </p:spTree>
    <p:extLst>
      <p:ext uri="{BB962C8B-B14F-4D97-AF65-F5344CB8AC3E}">
        <p14:creationId xmlns:p14="http://schemas.microsoft.com/office/powerpoint/2010/main" val="31581612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De GDPR: </a:t>
            </a:r>
            <a:r>
              <a:rPr lang="nl-BE" b="1" dirty="0"/>
              <a:t>voor wie ?</a:t>
            </a:r>
            <a:endParaRPr lang="nl-BE" dirty="0"/>
          </a:p>
        </p:txBody>
      </p:sp>
      <p:sp>
        <p:nvSpPr>
          <p:cNvPr id="3" name="Tijdelijke aanduiding voor inhoud 2"/>
          <p:cNvSpPr>
            <a:spLocks noGrp="1"/>
          </p:cNvSpPr>
          <p:nvPr>
            <p:ph idx="1"/>
          </p:nvPr>
        </p:nvSpPr>
        <p:spPr/>
        <p:txBody>
          <a:bodyPr/>
          <a:lstStyle/>
          <a:p>
            <a:pPr marL="457200" lvl="1" indent="0">
              <a:buNone/>
            </a:pPr>
            <a:endParaRPr lang="nl-BE" sz="2800" b="1" dirty="0"/>
          </a:p>
          <a:p>
            <a:pPr marL="457200" lvl="1" indent="0">
              <a:buNone/>
            </a:pPr>
            <a:r>
              <a:rPr lang="nl-BE" sz="2800" b="1" dirty="0"/>
              <a:t>Iedereen die professioneel persoonsgegevens verwerkt…</a:t>
            </a:r>
          </a:p>
          <a:p>
            <a:pPr marL="457200" lvl="1" indent="0">
              <a:buNone/>
            </a:pPr>
            <a:endParaRPr lang="nl-BE" sz="2800" b="1" dirty="0"/>
          </a:p>
          <a:p>
            <a:pPr marL="457200" lvl="1" indent="0">
              <a:buNone/>
            </a:pPr>
            <a:r>
              <a:rPr lang="nl-BE" sz="2800" b="1" dirty="0"/>
              <a:t>… </a:t>
            </a:r>
            <a:r>
              <a:rPr lang="nl-BE" sz="2800" b="1" dirty="0" err="1"/>
              <a:t>mààr</a:t>
            </a:r>
            <a:r>
              <a:rPr lang="nl-BE" sz="2800" b="1" dirty="0"/>
              <a:t> met VRIJSTELLINGEN VOOR JOURNALISTEN</a:t>
            </a:r>
          </a:p>
          <a:p>
            <a:pPr marL="457200" lvl="1" indent="0">
              <a:buNone/>
            </a:pPr>
            <a:endParaRPr lang="nl-BE" dirty="0"/>
          </a:p>
          <a:p>
            <a:pPr marL="457200" lvl="1" indent="0">
              <a:buNone/>
            </a:pPr>
            <a:endParaRPr lang="nl-BE" dirty="0"/>
          </a:p>
          <a:p>
            <a:pPr lvl="1">
              <a:buFont typeface="Wingdings" panose="05000000000000000000" pitchFamily="2" charset="2"/>
              <a:buChar char="Ø"/>
            </a:pPr>
            <a:r>
              <a:rPr lang="nl-BE" dirty="0"/>
              <a:t>  AVG artikel 85: de nationale wetgevers moeten die uitwerken…</a:t>
            </a:r>
          </a:p>
          <a:p>
            <a:pPr lvl="1">
              <a:buFont typeface="Wingdings" panose="05000000000000000000" pitchFamily="2" charset="2"/>
              <a:buChar char="Ø"/>
            </a:pPr>
            <a:r>
              <a:rPr lang="nl-BE" dirty="0"/>
              <a:t>  … wat heeft geleid tot artikel 24 van de Belgische Uitvoeringswet</a:t>
            </a:r>
          </a:p>
          <a:p>
            <a:pPr lvl="1">
              <a:buFontTx/>
              <a:buChar char="-"/>
            </a:pPr>
            <a:endParaRPr lang="nl-BE" dirty="0"/>
          </a:p>
          <a:p>
            <a:pPr marL="457200" lvl="1" indent="0">
              <a:buNone/>
            </a:pPr>
            <a:endParaRPr lang="nl-BE" dirty="0"/>
          </a:p>
          <a:p>
            <a:pPr marL="457200" lvl="1" indent="0">
              <a:buNone/>
            </a:pPr>
            <a:endParaRPr lang="nl-BE" dirty="0"/>
          </a:p>
          <a:p>
            <a:pPr marL="457200" lvl="1" indent="0">
              <a:buNone/>
            </a:pPr>
            <a:endParaRPr lang="nl-BE" dirty="0"/>
          </a:p>
        </p:txBody>
      </p:sp>
    </p:spTree>
    <p:extLst>
      <p:ext uri="{BB962C8B-B14F-4D97-AF65-F5344CB8AC3E}">
        <p14:creationId xmlns:p14="http://schemas.microsoft.com/office/powerpoint/2010/main" val="4289544873"/>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1358</Words>
  <Application>Microsoft Office PowerPoint</Application>
  <PresentationFormat>Widescreen</PresentationFormat>
  <Paragraphs>285</Paragraphs>
  <Slides>33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33</vt:i4>
      </vt:variant>
    </vt:vector>
  </HeadingPairs>
  <TitlesOfParts>
    <vt:vector size="38" baseType="lpstr">
      <vt:lpstr>Arial</vt:lpstr>
      <vt:lpstr>Calibri</vt:lpstr>
      <vt:lpstr>Calibri Light</vt:lpstr>
      <vt:lpstr>Wingdings</vt:lpstr>
      <vt:lpstr>Kantoorthema</vt:lpstr>
      <vt:lpstr>De GDPR en journalistiek</vt:lpstr>
      <vt:lpstr>Belang van wat kennis…</vt:lpstr>
      <vt:lpstr> Situering:  JOURNALISTIEK &amp;    (BESCHERMING VAN DE) PRIVACY </vt:lpstr>
      <vt:lpstr>Situering:  JOURNALISTIEK &amp;    (BESCHERMING VAN DE) PRIVACY</vt:lpstr>
      <vt:lpstr>Situering:  JOURNALISTIEK &amp;    (BESCHERMING VAN DE) PRIVACY</vt:lpstr>
      <vt:lpstr>Situering:  JOURNALISTIEK &amp;    (BESCHERMING VAN DE) PRIVACY</vt:lpstr>
      <vt:lpstr>De GDPR: voor wie ?</vt:lpstr>
      <vt:lpstr>De GDPR: voor wie ?</vt:lpstr>
      <vt:lpstr>De GDPR: voor wie ?</vt:lpstr>
      <vt:lpstr>De GDPR: voor wie ?</vt:lpstr>
      <vt:lpstr>De GDPR: voor wie ?</vt:lpstr>
      <vt:lpstr>Verantwoordelijke actoren</vt:lpstr>
      <vt:lpstr>Verantwoordelijke actoren</vt:lpstr>
      <vt:lpstr>Verantwoordelijke actoren</vt:lpstr>
      <vt:lpstr>Verantwoordelijke actoren</vt:lpstr>
      <vt:lpstr>Verantwoordelijke actoren</vt:lpstr>
      <vt:lpstr>GDPR-principes</vt:lpstr>
      <vt:lpstr>GDPR-principes</vt:lpstr>
      <vt:lpstr>GDPR-principes</vt:lpstr>
      <vt:lpstr>GDPR-principes</vt:lpstr>
      <vt:lpstr>Praktische verplichtingen</vt:lpstr>
      <vt:lpstr>Praktische verplichtingen</vt:lpstr>
      <vt:lpstr>Praktische verplichtingen</vt:lpstr>
      <vt:lpstr>Praktische verplichtingen</vt:lpstr>
      <vt:lpstr>Praktische verplichtingen</vt:lpstr>
      <vt:lpstr>Praktische verplichtingen</vt:lpstr>
      <vt:lpstr>Praktische verplichtingen</vt:lpstr>
      <vt:lpstr>Praktische verplichtingen</vt:lpstr>
      <vt:lpstr>Responsplichten t.a.v. betrokkenen</vt:lpstr>
      <vt:lpstr>Responsplichten t.a.v. betrokkenen</vt:lpstr>
      <vt:lpstr>Responsplichten t.a.v. betrokkenen</vt:lpstr>
      <vt:lpstr>GBA</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 GDPR en journalistiek</dc:title>
  <dc:creator>pol deltour</dc:creator>
  <cp:lastModifiedBy>Frank Geeraert</cp:lastModifiedBy>
  <cp:revision>34</cp:revision>
  <cp:lastPrinted>2018-11-19T15:30:00Z</cp:lastPrinted>
  <dcterms:created xsi:type="dcterms:W3CDTF">2018-11-18T08:37:00Z</dcterms:created>
  <dcterms:modified xsi:type="dcterms:W3CDTF">2024-02-23T12:27:58Z</dcterms:modified>
</cp:coreProperties>
</file>